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2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7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2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7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4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39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1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5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2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1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8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5CC3-FDCA-42A5-B513-6E8AF1CC7C83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0E2A-8C40-4FA6-B433-8C9E0CC94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5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509" y="1371600"/>
            <a:ext cx="11485418" cy="5181600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входе и выходе обучающихся в здание организаций образования: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ежедневный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утренний фильтр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медицинскими работниками всех сотрудников и обучающихся (термометрия бесконтактным термометром, обработка рук антисептиком у входа в здание, обработка подошвы обуви, смена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обуви)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маркируются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специальными указателями по правилу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«одностороннего движения»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передвижения в школе, в том числе подъемы по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лестницам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 перед входом на асфальте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дистанцирования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сигнальные знаки для соблюдения дистанции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в помещениях, так и в здании объекта образования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дистанция не менее 1,5 метров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передвижении учащихся в объекты образования, на территории объекта образования, в коридорах,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помещении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</a:t>
            </a:r>
            <a:r>
              <a:rPr lang="ru-RU" sz="1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санитайзеры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кожным антисептиком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обработки рук учащихся, персонала в доступных местах на каждом этаже, у каждого класса (аудиторий, кабинета), в санитарных узлах и промаркированных емкостей для грязных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масок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мыла в дозаторах в санузлах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учащихся и сотрудников, дезинфицирующих средств для рук в дозаторах, наличие плакатов с правилами мытья рук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928255" y="320230"/>
            <a:ext cx="6525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75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290" y="2161309"/>
            <a:ext cx="11194474" cy="3865417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и организация рабочего места проводятся </a:t>
            </a: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следующими требованиями: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уроками устанавливается для разных классов (групп) в разное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отменяется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кабинетная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парта (стол) за 1 конкретным обучающимся на расстоянии не менее 1,5 метра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 от друга с ресурсным лотком на столе с учебными принадлежностями (персональные учебники, канцелярия) на 1 учебный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мощность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</a:t>
            </a:r>
          </a:p>
          <a:p>
            <a:pPr marL="342900" lvl="0" indent="-3429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физической культуры на свежем воздухе в теплый период времени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температуре атмосферного воздуха не более –18°С) или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проветривание спортивных залов.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39090" y="339102"/>
            <a:ext cx="6373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80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91" y="1288473"/>
            <a:ext cx="11610109" cy="5417127"/>
          </a:xfrm>
        </p:spPr>
        <p:txBody>
          <a:bodyPr>
            <a:noAutofit/>
          </a:bodyPr>
          <a:lstStyle/>
          <a:p>
            <a:pPr lvl="0" algn="l"/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образования проводятся следующие противоэпидемиологические мероприятия: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санитарных постов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этаже, осуществляется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 классах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(группах)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своевременным мытьем рук учащихся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(мытье рук с использованием жидкого мыла)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приходу в школу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 начало занятий)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переменах, после прогулки на улице, посещения санузла и в других случаях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загрязнения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функционируют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кабинеты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изоляторы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ежедневного замера температуры, выявления симптомов заболеваний, изоляции, в случаях выявления заболевших) с обеспечением необходимым медицинским оборудованием и медикаментами (термометрами, шпателями,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маски)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еженедельный инструктаж среди сотрудников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необходимости соблюдения правил личной/производственной гигиены и контроля за их неукоснительным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выполнением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места для утилизации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использованных масок, перчаток, салфеток, использованных при чихании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кашле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назначаются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лица за соблюдением санитарно-эпидемиологических требований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(измерение температуры бесконтактным термометром, инструктажа персонала, своевременная смена средств индивидуальной защиты, отслеживание необходимого запаса дезинфицирующих, моющих и антисептических средств, ведение журнала проведения инструктажа, термометрии, утилизация масок, респираторов, салфеток, обработка оборудования и инвентаря, уборка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помещений)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организации образования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перенесшими заболевание, контактировавшие с больным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инфекцией,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медицинского заключения врача об отсутствии медицинских противопоказаний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пребывания в организации образования</a:t>
            </a:r>
          </a:p>
          <a:p>
            <a:pPr marL="457200" lvl="0" indent="-457200" algn="just" fontAlgn="base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регистрации заболеваемости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карантин на класс, группу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4508" y="209395"/>
            <a:ext cx="6151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69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8211" y="2356338"/>
            <a:ext cx="11491279" cy="304693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организаций образования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обучающиеся и сотрудники с признаками инфекционных заболеваний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(респираторными, кишечными, повышенной температурой тела)</a:t>
            </a:r>
          </a:p>
          <a:p>
            <a:pPr marL="342900" indent="-342900" algn="just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сотрудники с признаками инфекционных заболеваний незамедлительно изолируются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выявления указанных признаков до приезда бригады скорой (неотложной) медицинской помощи либо прибытия родителей (законных представителей) или осуществляется самостоятельная самоизоляция в домашних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</a:p>
          <a:p>
            <a:pPr marL="34290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обучающихся и сотрудников с признаками инфекционных заболеваний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образования уведомляет доступным способом территориальные подразделения государственного органа в сфере санитарно-эпидемиологического благополучия населения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лицах с признаками инфекционных заболеваний (респираторными, кишечными, повышенной температурой тела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212" y="339102"/>
            <a:ext cx="6822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08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164" y="2356338"/>
            <a:ext cx="10487890" cy="3670389"/>
          </a:xfrm>
        </p:spPr>
        <p:txBody>
          <a:bodyPr>
            <a:normAutofit/>
          </a:bodyPr>
          <a:lstStyle/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образования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ограничивается допуск родителей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и других посетителей, в том числе беременных и лиц старше 65 лет, обучающихся (карантин), прибывших из-за рубежа за 14 дней до посещения организации образования.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детей родителями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(законными представителями) в общеобразовательные школы осуществляется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входа в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школу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образования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неснижаемый (не менее чем месячный) запас дезинфицирующих и моющих средств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уборки помещений, обработки рук сотрудников, СИЗ органов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дыхания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обеззараживание воздуха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оборудования по обеззараживанию воздуха и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помещений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графиком учебного, тренировочного, иных организационных процессов и режима работы.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30" y="339102"/>
            <a:ext cx="6046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64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055" y="1662545"/>
            <a:ext cx="11166763" cy="4430525"/>
          </a:xfrm>
        </p:spPr>
        <p:txBody>
          <a:bodyPr>
            <a:normAutofit/>
          </a:bodyPr>
          <a:lstStyle/>
          <a:p>
            <a:pPr marL="342900" lvl="0" indent="-342900" algn="just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Влажная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классов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дезинфекционными средствами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вирулицидного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 раз в день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обязательной дезинфекцией дверных ручек, выключателей, поручней, перил, лестничных маршей, контактных поверхностей (оборудования, инвентаря, столов, стульев), мест общего пользования (спортивные, актовые залы, гардеробные, столовая, санузлы) а также обеспечивается бесперебойная работа вентиляционных систем и систем кондиционирования воздуха с проведением профилактического осмотра, ремонта, в том числе замены фильтров, дезинфекции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воздуховодов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неделю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образования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соблюдение питьевого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образования начального, среднего и основного среднего уровня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столовой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в зависимости от сложившейся эпидемиологической ситуации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местных исполнительных органов и по согласованию главными государственными санитарными врачами соответствующих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Рассадка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в столовой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с соблюдением социальной дистанции между ними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2-х метров.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156" y="339102"/>
            <a:ext cx="6254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7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855" y="1676400"/>
            <a:ext cx="11402291" cy="507076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комбинированного и штатного режима занятий в организациях образования исключается работа педагогов, относящихся к группе риска, имеющих следующие показания: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старше 65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сопутствующие болезни системы кровообращения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(артериальная гипертония, хроническая сердечная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недостаточность)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заболевания верхней дыхательной системы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(хронический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обструктивный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бронхит легких, бронхиальная астма, фиброзные изменения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легких)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эндокринопатии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(сахарный диабет метаболический синдром, ожирение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(онкологические, гематологические, больные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иммуносупрессивной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беременные женщины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 хронические заболевания.</a:t>
            </a:r>
          </a:p>
          <a:p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с перечисленными заболеваниями подлежат переводу на дистанционное преподавание/обучение.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8667"/>
            <a:ext cx="6373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20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382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5561"/>
            <a:ext cx="9144000" cy="2094401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здравоохранения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«16» августа 2017 года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257415"/>
            <a:ext cx="11277599" cy="5378912"/>
          </a:xfrm>
        </p:spPr>
        <p:txBody>
          <a:bodyPr>
            <a:noAutofit/>
          </a:bodyPr>
          <a:lstStyle/>
          <a:p>
            <a:pPr algn="l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организациях образования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дежурных классах с наполняемостью до 15 детей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классах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заявлениям родителей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законных представителей детей при наличии в школах соответствующих условий по решению местных исполнительных органов и согласованию с главными государственными санитарными врачами соответствующих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Передвижение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кабинетам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посещение учительской, проведение внеклассных мероприятий и родительских собраний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ограничивается</a:t>
            </a:r>
          </a:p>
          <a:p>
            <a:pPr lvl="0"/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 в дежурных классах обеспечивается выполнение следующих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требований: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наполняемость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– не более 15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– 40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разное время для разных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кварцевание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кабинетов после каждого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мытье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 и использование специальных средств после каждого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составляется согласно рабочего учебного плана организации образования на учебный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marL="342900" lvl="0" indent="-342900" algn="just">
              <a:buFontTx/>
              <a:buChar char="-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согласно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расписания.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102" y="334085"/>
            <a:ext cx="6905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правила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объектам 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906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993</Words>
  <Application>Microsoft Office PowerPoint</Application>
  <PresentationFormat>Произвольный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  <vt:lpstr>Утверждены приказом Министра здравоохранения Республики Казахстан от «16» августа 2017 года  № 611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Director</cp:lastModifiedBy>
  <cp:revision>24</cp:revision>
  <dcterms:created xsi:type="dcterms:W3CDTF">2020-09-02T03:43:10Z</dcterms:created>
  <dcterms:modified xsi:type="dcterms:W3CDTF">2020-09-02T08:57:13Z</dcterms:modified>
</cp:coreProperties>
</file>