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8119" y="2126626"/>
            <a:ext cx="9079658" cy="3211855"/>
          </a:xfrm>
        </p:spPr>
        <p:txBody>
          <a:bodyPr/>
          <a:lstStyle/>
          <a:p>
            <a:pPr algn="ctr"/>
            <a:r>
              <a:rPr lang="ru-RU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</a:rPr>
              <a:t>Великие батыры казахской степи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32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89425" y="947766"/>
            <a:ext cx="4963457" cy="2440893"/>
          </a:xfrm>
        </p:spPr>
        <p:txBody>
          <a:bodyPr/>
          <a:lstStyle/>
          <a:p>
            <a:pPr algn="ctr"/>
            <a:r>
              <a:rPr lang="ru-RU" b="1" dirty="0"/>
              <a:t>Карасай-батыр</a:t>
            </a:r>
            <a:r>
              <a:rPr lang="ru-RU" dirty="0"/>
              <a:t> </a:t>
            </a:r>
            <a:br>
              <a:rPr lang="ru-RU" dirty="0"/>
            </a:br>
            <a:r>
              <a:rPr lang="en-US" sz="4400" dirty="0" smtClean="0"/>
              <a:t>(</a:t>
            </a:r>
            <a:r>
              <a:rPr lang="ru-RU" sz="4400" dirty="0" smtClean="0"/>
              <a:t>1598 – 1671</a:t>
            </a:r>
            <a:r>
              <a:rPr lang="en-US" sz="4400" dirty="0" smtClean="0"/>
              <a:t>)</a:t>
            </a:r>
            <a:endParaRPr lang="ru-RU" sz="4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54741" y="3832412"/>
            <a:ext cx="5983941" cy="236668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Много легенд сложено народом о Карасай-батыре. Легендарный батыр Карасай был известен не только в казахской степи, но и далеко за ее пределами. Не раз приходил он на помощь киргизскому народу. </a:t>
            </a:r>
            <a:r>
              <a:rPr lang="ru-RU" b="1" dirty="0" err="1">
                <a:solidFill>
                  <a:schemeClr val="tx1"/>
                </a:solidFill>
              </a:rPr>
              <a:t>Джунгары</a:t>
            </a:r>
            <a:r>
              <a:rPr lang="ru-RU" b="1" dirty="0">
                <a:solidFill>
                  <a:schemeClr val="tx1"/>
                </a:solidFill>
              </a:rPr>
              <a:t>, китайцы дрожали при упоминании его имени. Хан </a:t>
            </a:r>
            <a:r>
              <a:rPr lang="ru-RU" b="1" dirty="0" err="1">
                <a:solidFill>
                  <a:schemeClr val="tx1"/>
                </a:solidFill>
              </a:rPr>
              <a:t>Есим</a:t>
            </a:r>
            <a:r>
              <a:rPr lang="ru-RU" b="1" dirty="0">
                <a:solidFill>
                  <a:schemeClr val="tx1"/>
                </a:solidFill>
              </a:rPr>
              <a:t> присвоил Карасаю титул "Казахский Карасай-батыр". В настоящее время потомки Карасая-батыра проживают в </a:t>
            </a:r>
            <a:r>
              <a:rPr lang="ru-RU" b="1" dirty="0" err="1">
                <a:solidFill>
                  <a:schemeClr val="tx1"/>
                </a:solidFill>
              </a:rPr>
              <a:t>Жетысу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AutoShape 2" descr="http://mix.tn.kz/userdata/images/u269/0b52e70b6865415c59e12f2791207f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038" y="444617"/>
            <a:ext cx="4520692" cy="596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5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33719" y="970180"/>
            <a:ext cx="5674658" cy="2677648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Букенбай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Карабатырулы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ru-RU" sz="4400" dirty="0" smtClean="0">
                <a:solidFill>
                  <a:schemeClr val="bg1"/>
                </a:solidFill>
              </a:rPr>
              <a:t>1667 – 1742</a:t>
            </a:r>
            <a:r>
              <a:rPr lang="en-US" sz="4400" dirty="0" smtClean="0">
                <a:solidFill>
                  <a:schemeClr val="bg1"/>
                </a:solidFill>
              </a:rPr>
              <a:t>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08529" y="3980329"/>
            <a:ext cx="5620871" cy="200361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Видный государственный деятель, известнейший батыр и потомственный </a:t>
            </a:r>
            <a:r>
              <a:rPr lang="ru-RU" b="1" dirty="0" err="1">
                <a:solidFill>
                  <a:schemeClr val="tx1"/>
                </a:solidFill>
              </a:rPr>
              <a:t>бий</a:t>
            </a:r>
            <a:r>
              <a:rPr lang="ru-RU" b="1" dirty="0">
                <a:solidFill>
                  <a:schemeClr val="tx1"/>
                </a:solidFill>
              </a:rPr>
              <a:t>, один из основных организаторов освободительной борьбы против джунгарско-калмыцкой агрессии в XVIII </a:t>
            </a:r>
            <a:r>
              <a:rPr lang="ru-RU" b="1" dirty="0" smtClean="0">
                <a:solidFill>
                  <a:schemeClr val="tx1"/>
                </a:solidFill>
              </a:rPr>
              <a:t>в.</a:t>
            </a:r>
            <a:r>
              <a:rPr lang="ru-RU" b="1" dirty="0">
                <a:solidFill>
                  <a:schemeClr val="tx1"/>
                </a:solidFill>
              </a:rPr>
              <a:t> </a:t>
            </a:r>
            <a:r>
              <a:rPr lang="ru-RU" b="1" dirty="0" err="1">
                <a:solidFill>
                  <a:schemeClr val="tx1"/>
                </a:solidFill>
              </a:rPr>
              <a:t>Букенбай</a:t>
            </a:r>
            <a:r>
              <a:rPr lang="ru-RU" b="1" dirty="0">
                <a:solidFill>
                  <a:schemeClr val="tx1"/>
                </a:solidFill>
              </a:rPr>
              <a:t>-батыр всю сознательную жизнь провел в военных походах и войнах с внешними врагами. Начал свой героический путь в 1690-х в войнах с калмыками, </a:t>
            </a:r>
            <a:r>
              <a:rPr lang="ru-RU" b="1" dirty="0" err="1">
                <a:solidFill>
                  <a:schemeClr val="tx1"/>
                </a:solidFill>
              </a:rPr>
              <a:t>джунгарами</a:t>
            </a:r>
            <a:r>
              <a:rPr lang="ru-RU" b="1" dirty="0">
                <a:solidFill>
                  <a:schemeClr val="tx1"/>
                </a:solidFill>
              </a:rPr>
              <a:t>, русскими казаками и частично с башкирами.</a:t>
            </a:r>
          </a:p>
        </p:txBody>
      </p:sp>
      <p:pic>
        <p:nvPicPr>
          <p:cNvPr id="10242" name="Picture 2" descr="http://mix.tn.kz/userdata/images/u269/984b32a3203b689eaca76db6d7715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283" y="420126"/>
            <a:ext cx="4550521" cy="608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81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266328" y="882509"/>
            <a:ext cx="4787154" cy="2666193"/>
          </a:xfrm>
        </p:spPr>
        <p:txBody>
          <a:bodyPr/>
          <a:lstStyle/>
          <a:p>
            <a:pPr algn="ctr"/>
            <a:r>
              <a:rPr lang="ru-RU" b="1" dirty="0" err="1"/>
              <a:t>Отеген</a:t>
            </a:r>
            <a:r>
              <a:rPr lang="ru-RU" b="1" dirty="0"/>
              <a:t>-батыр</a:t>
            </a:r>
            <a:r>
              <a:rPr lang="ru-RU" dirty="0"/>
              <a:t> </a:t>
            </a:r>
            <a:br>
              <a:rPr lang="ru-RU" dirty="0"/>
            </a:br>
            <a:r>
              <a:rPr lang="en-US" dirty="0" smtClean="0"/>
              <a:t>(</a:t>
            </a:r>
            <a:r>
              <a:rPr lang="ru-RU" sz="4400" dirty="0" smtClean="0"/>
              <a:t>1699 – 1773</a:t>
            </a:r>
            <a:r>
              <a:rPr lang="en-US" sz="4400" dirty="0" smtClean="0"/>
              <a:t>)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481483" y="4195482"/>
            <a:ext cx="4572000" cy="181535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err="1">
                <a:solidFill>
                  <a:schemeClr val="tx1"/>
                </a:solidFill>
              </a:rPr>
              <a:t>Отеген</a:t>
            </a:r>
            <a:r>
              <a:rPr lang="ru-RU" b="1" dirty="0">
                <a:solidFill>
                  <a:schemeClr val="tx1"/>
                </a:solidFill>
              </a:rPr>
              <a:t> - один из знаменитых батыров, боровшихся с </a:t>
            </a:r>
            <a:r>
              <a:rPr lang="ru-RU" b="1" dirty="0" err="1">
                <a:solidFill>
                  <a:schemeClr val="tx1"/>
                </a:solidFill>
              </a:rPr>
              <a:t>джунгарскими</a:t>
            </a:r>
            <a:r>
              <a:rPr lang="ru-RU" b="1" dirty="0">
                <a:solidFill>
                  <a:schemeClr val="tx1"/>
                </a:solidFill>
              </a:rPr>
              <a:t> захватчиками в 1-ой половине XVIII века, происходит из племени </a:t>
            </a:r>
            <a:r>
              <a:rPr lang="ru-RU" b="1" dirty="0" err="1">
                <a:solidFill>
                  <a:schemeClr val="tx1"/>
                </a:solidFill>
              </a:rPr>
              <a:t>дулат</a:t>
            </a:r>
            <a:r>
              <a:rPr lang="ru-RU" b="1" dirty="0">
                <a:solidFill>
                  <a:schemeClr val="tx1"/>
                </a:solidFill>
              </a:rPr>
              <a:t> Старшего </a:t>
            </a:r>
            <a:r>
              <a:rPr lang="ru-RU" b="1" dirty="0" err="1">
                <a:solidFill>
                  <a:schemeClr val="tx1"/>
                </a:solidFill>
              </a:rPr>
              <a:t>жуза</a:t>
            </a:r>
            <a:r>
              <a:rPr lang="ru-RU" b="1" dirty="0">
                <a:solidFill>
                  <a:schemeClr val="tx1"/>
                </a:solidFill>
              </a:rPr>
              <a:t>. Имя </a:t>
            </a:r>
            <a:r>
              <a:rPr lang="ru-RU" b="1" dirty="0" err="1">
                <a:solidFill>
                  <a:schemeClr val="tx1"/>
                </a:solidFill>
              </a:rPr>
              <a:t>Отеген</a:t>
            </a:r>
            <a:r>
              <a:rPr lang="ru-RU" b="1" dirty="0">
                <a:solidFill>
                  <a:schemeClr val="tx1"/>
                </a:solidFill>
              </a:rPr>
              <a:t>-батыра стало в народе легендой. </a:t>
            </a:r>
          </a:p>
        </p:txBody>
      </p:sp>
      <p:pic>
        <p:nvPicPr>
          <p:cNvPr id="11266" name="Picture 2" descr="http://mix.tn.kz/userdata/images/u269/eb951227c8cbccd9785664115e8f212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64" y="379971"/>
            <a:ext cx="5569072" cy="60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24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49084" y="760908"/>
            <a:ext cx="4936563" cy="267764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Сырым </a:t>
            </a:r>
            <a:r>
              <a:rPr lang="ru-RU" b="1" dirty="0" err="1">
                <a:solidFill>
                  <a:schemeClr val="bg1"/>
                </a:solidFill>
              </a:rPr>
              <a:t>Датов</a:t>
            </a:r>
            <a:r>
              <a:rPr lang="ru-RU" dirty="0">
                <a:solidFill>
                  <a:schemeClr val="bg1"/>
                </a:solidFill>
              </a:rPr>
              <a:t> 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ru-RU" sz="4400" dirty="0" smtClean="0">
                <a:solidFill>
                  <a:schemeClr val="bg1"/>
                </a:solidFill>
              </a:rPr>
              <a:t>1712 – 1802</a:t>
            </a:r>
            <a:r>
              <a:rPr lang="en-US" sz="4400" dirty="0" smtClean="0">
                <a:solidFill>
                  <a:schemeClr val="bg1"/>
                </a:solidFill>
              </a:rPr>
              <a:t>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89213" y="4020671"/>
            <a:ext cx="5257800" cy="19901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Старшина казахского рода </a:t>
            </a:r>
            <a:r>
              <a:rPr lang="ru-RU" b="1" dirty="0" err="1">
                <a:solidFill>
                  <a:schemeClr val="tx1"/>
                </a:solidFill>
              </a:rPr>
              <a:t>Байбакты</a:t>
            </a:r>
            <a:r>
              <a:rPr lang="ru-RU" b="1" dirty="0">
                <a:solidFill>
                  <a:schemeClr val="tx1"/>
                </a:solidFill>
              </a:rPr>
              <a:t>, предводитель народного антифеодального и антиколониального движения казахов Младшего </a:t>
            </a:r>
            <a:r>
              <a:rPr lang="ru-RU" b="1" dirty="0" err="1">
                <a:solidFill>
                  <a:schemeClr val="tx1"/>
                </a:solidFill>
              </a:rPr>
              <a:t>жуза</a:t>
            </a:r>
            <a:r>
              <a:rPr lang="ru-RU" b="1" dirty="0">
                <a:solidFill>
                  <a:schemeClr val="tx1"/>
                </a:solidFill>
              </a:rPr>
              <a:t> в 1783-1797 годах.</a:t>
            </a:r>
          </a:p>
        </p:txBody>
      </p:sp>
      <p:pic>
        <p:nvPicPr>
          <p:cNvPr id="12290" name="Picture 2" descr="http://mix.tn.kz/userdata/images/u269/resized/f4c81f174371b0b42e80d82c60e743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706" y="448030"/>
            <a:ext cx="4697880" cy="598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26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567783" y="1205160"/>
            <a:ext cx="5580530" cy="2035581"/>
          </a:xfrm>
        </p:spPr>
        <p:txBody>
          <a:bodyPr/>
          <a:lstStyle/>
          <a:p>
            <a:pPr algn="ctr"/>
            <a:r>
              <a:rPr lang="ru-RU" b="1" dirty="0" err="1"/>
              <a:t>Асау</a:t>
            </a:r>
            <a:r>
              <a:rPr lang="ru-RU" b="1" dirty="0"/>
              <a:t> </a:t>
            </a:r>
            <a:r>
              <a:rPr lang="ru-RU" b="1" dirty="0" err="1"/>
              <a:t>Баракулы</a:t>
            </a:r>
            <a:r>
              <a:rPr lang="ru-RU" dirty="0"/>
              <a:t> </a:t>
            </a:r>
            <a:br>
              <a:rPr lang="ru-RU" dirty="0"/>
            </a:br>
            <a:r>
              <a:rPr lang="en-US" dirty="0" smtClean="0"/>
              <a:t>(</a:t>
            </a:r>
            <a:r>
              <a:rPr lang="ru-RU" sz="4400" dirty="0" smtClean="0"/>
              <a:t>1763 – 18</a:t>
            </a:r>
            <a:r>
              <a:rPr lang="en-US" sz="4400" dirty="0" smtClean="0"/>
              <a:t>6</a:t>
            </a:r>
            <a:r>
              <a:rPr lang="ru-RU" sz="4400" dirty="0" smtClean="0"/>
              <a:t>6</a:t>
            </a:r>
            <a:r>
              <a:rPr lang="en-US" sz="4400" dirty="0" smtClean="0"/>
              <a:t>)</a:t>
            </a:r>
            <a:endParaRPr lang="ru-RU" sz="4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01552" y="3724835"/>
            <a:ext cx="5446761" cy="22322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Известный батыр, потомственный управляющий </a:t>
            </a:r>
            <a:r>
              <a:rPr lang="ru-RU" b="1" dirty="0" err="1">
                <a:solidFill>
                  <a:schemeClr val="tx1"/>
                </a:solidFill>
              </a:rPr>
              <a:t>бий-родоправитель</a:t>
            </a:r>
            <a:r>
              <a:rPr lang="ru-RU" b="1" dirty="0">
                <a:solidFill>
                  <a:schemeClr val="tx1"/>
                </a:solidFill>
              </a:rPr>
              <a:t>, организатор освободительной борьбы против колониальной политики царской России, сын Барака </a:t>
            </a:r>
            <a:r>
              <a:rPr lang="ru-RU" b="1" dirty="0" err="1">
                <a:solidFill>
                  <a:schemeClr val="tx1"/>
                </a:solidFill>
              </a:rPr>
              <a:t>Сатыбалдыулы</a:t>
            </a:r>
            <a:r>
              <a:rPr lang="ru-RU" b="1" dirty="0">
                <a:solidFill>
                  <a:schemeClr val="tx1"/>
                </a:solidFill>
              </a:rPr>
              <a:t>. В 1783-1797 годах участвовал в восстании </a:t>
            </a:r>
            <a:r>
              <a:rPr lang="ru-RU" b="1" dirty="0" err="1">
                <a:solidFill>
                  <a:schemeClr val="tx1"/>
                </a:solidFill>
              </a:rPr>
              <a:t>Сырыма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Датулы</a:t>
            </a:r>
            <a:r>
              <a:rPr lang="ru-RU" b="1" dirty="0">
                <a:solidFill>
                  <a:schemeClr val="tx1"/>
                </a:solidFill>
              </a:rPr>
              <a:t>, в 1822-1826 годах был одним из организаторов освободительной борьбы под руководством </a:t>
            </a:r>
            <a:r>
              <a:rPr lang="ru-RU" b="1" dirty="0" err="1">
                <a:solidFill>
                  <a:schemeClr val="tx1"/>
                </a:solidFill>
              </a:rPr>
              <a:t>Жоламана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Тленшиулы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3314" name="Picture 2" descr="http://mix.tn.kz/userdata/images/u269/resized/03ad99162dd4f27ab8cf6b17e594e8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11" y="457200"/>
            <a:ext cx="4679576" cy="610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51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54955" y="1158439"/>
            <a:ext cx="5568574" cy="2203326"/>
          </a:xfrm>
        </p:spPr>
        <p:txBody>
          <a:bodyPr/>
          <a:lstStyle/>
          <a:p>
            <a:pPr algn="ctr"/>
            <a:r>
              <a:rPr lang="ru-RU" b="1" dirty="0" err="1"/>
              <a:t>Исатай</a:t>
            </a:r>
            <a:r>
              <a:rPr lang="ru-RU" b="1" dirty="0"/>
              <a:t> </a:t>
            </a:r>
            <a:r>
              <a:rPr lang="ru-RU" b="1" dirty="0" err="1"/>
              <a:t>Тайманов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 smtClean="0"/>
              <a:t>(</a:t>
            </a:r>
            <a:r>
              <a:rPr lang="ru-RU" sz="4400" dirty="0" smtClean="0"/>
              <a:t>1791 – 1838)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54955" y="3980329"/>
            <a:ext cx="5568574" cy="1775011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Казахский батыр, старшина Младшего </a:t>
            </a:r>
            <a:r>
              <a:rPr lang="ru-RU" b="1" dirty="0" err="1">
                <a:solidFill>
                  <a:schemeClr val="tx1"/>
                </a:solidFill>
              </a:rPr>
              <a:t>жуза</a:t>
            </a:r>
            <a:r>
              <a:rPr lang="ru-RU" b="1" dirty="0">
                <a:solidFill>
                  <a:schemeClr val="tx1"/>
                </a:solidFill>
              </a:rPr>
              <a:t>, руководитель народно-освободительного, крестьянского восстания казахов в </a:t>
            </a:r>
            <a:r>
              <a:rPr lang="ru-RU" b="1" dirty="0" err="1">
                <a:solidFill>
                  <a:schemeClr val="tx1"/>
                </a:solidFill>
              </a:rPr>
              <a:t>Бокеевской</a:t>
            </a:r>
            <a:r>
              <a:rPr lang="ru-RU" b="1" dirty="0">
                <a:solidFill>
                  <a:schemeClr val="tx1"/>
                </a:solidFill>
              </a:rPr>
              <a:t> Орде и западной части Младшего </a:t>
            </a:r>
            <a:r>
              <a:rPr lang="ru-RU" b="1" dirty="0" err="1">
                <a:solidFill>
                  <a:schemeClr val="tx1"/>
                </a:solidFill>
              </a:rPr>
              <a:t>жуза</a:t>
            </a:r>
            <a:r>
              <a:rPr lang="ru-RU" b="1" dirty="0">
                <a:solidFill>
                  <a:schemeClr val="tx1"/>
                </a:solidFill>
              </a:rPr>
              <a:t> в 1836-1838 годах. </a:t>
            </a:r>
          </a:p>
        </p:txBody>
      </p:sp>
      <p:pic>
        <p:nvPicPr>
          <p:cNvPr id="1026" name="Picture 2" descr="http://mix.tn.kz/userdata/images/u269/e45e635eff3792e0ac31973b6c557b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859" y="464219"/>
            <a:ext cx="4437529" cy="598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81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82234" y="894752"/>
            <a:ext cx="4733365" cy="267764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Амангельды </a:t>
            </a:r>
            <a:r>
              <a:rPr lang="ru-RU" b="1" dirty="0" err="1">
                <a:solidFill>
                  <a:schemeClr val="bg1"/>
                </a:solidFill>
              </a:rPr>
              <a:t>Иманов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sz="4400" dirty="0" smtClean="0">
                <a:solidFill>
                  <a:schemeClr val="bg1"/>
                </a:solidFill>
              </a:rPr>
              <a:t>1873 – 1919)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65375" y="3993776"/>
            <a:ext cx="5795684" cy="207084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Народный батыр, организатор национально-освободительного восстания казахского народа 1916, потомок </a:t>
            </a:r>
            <a:r>
              <a:rPr lang="ru-RU" b="1" dirty="0" err="1">
                <a:solidFill>
                  <a:schemeClr val="tx1"/>
                </a:solidFill>
              </a:rPr>
              <a:t>Иман</a:t>
            </a:r>
            <a:r>
              <a:rPr lang="ru-RU" b="1" dirty="0">
                <a:solidFill>
                  <a:schemeClr val="tx1"/>
                </a:solidFill>
              </a:rPr>
              <a:t>-батыра, сподвижника и соратника </a:t>
            </a:r>
            <a:r>
              <a:rPr lang="ru-RU" b="1" dirty="0" err="1">
                <a:solidFill>
                  <a:schemeClr val="tx1"/>
                </a:solidFill>
              </a:rPr>
              <a:t>Кенесары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Касымова</a:t>
            </a:r>
            <a:r>
              <a:rPr lang="ru-RU" b="1" dirty="0">
                <a:solidFill>
                  <a:schemeClr val="tx1"/>
                </a:solidFill>
              </a:rPr>
              <a:t>. Жизнь и борьба Амангельды отражены в произведениях поэтов и писателей, художников, композиторов, кинорежиссеров.</a:t>
            </a:r>
          </a:p>
        </p:txBody>
      </p:sp>
      <p:pic>
        <p:nvPicPr>
          <p:cNvPr id="2050" name="Picture 2" descr="http://mix.tn.kz/userdata/images/u269/resized/1b5f5709b4bc804c56c546994c0104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5" y="319199"/>
            <a:ext cx="4550895" cy="652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49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822575" y="1052497"/>
            <a:ext cx="5472954" cy="2591656"/>
          </a:xfrm>
        </p:spPr>
        <p:txBody>
          <a:bodyPr/>
          <a:lstStyle/>
          <a:p>
            <a:pPr algn="ctr"/>
            <a:r>
              <a:rPr lang="ru-RU" b="1" dirty="0" err="1"/>
              <a:t>Кажымукан</a:t>
            </a:r>
            <a:r>
              <a:rPr lang="ru-RU" b="1" dirty="0"/>
              <a:t> </a:t>
            </a:r>
            <a:r>
              <a:rPr lang="ru-RU" b="1" dirty="0" err="1"/>
              <a:t>Мунайтпасулы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(</a:t>
            </a:r>
            <a:r>
              <a:rPr lang="ru-RU" sz="4400" dirty="0" smtClean="0"/>
              <a:t>1883 – 1948)</a:t>
            </a:r>
            <a:endParaRPr lang="ru-RU" sz="4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957046" y="3818965"/>
            <a:ext cx="5432613" cy="1936376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Легендарный казахский </a:t>
            </a:r>
            <a:r>
              <a:rPr lang="ru-RU" sz="1400" b="1" dirty="0" err="1">
                <a:solidFill>
                  <a:schemeClr val="tx1"/>
                </a:solidFill>
              </a:rPr>
              <a:t>палуан</a:t>
            </a:r>
            <a:r>
              <a:rPr lang="ru-RU" sz="1400" b="1" dirty="0">
                <a:solidFill>
                  <a:schemeClr val="tx1"/>
                </a:solidFill>
              </a:rPr>
              <a:t>, многократный призер международных соревнований по французской и вольной борьбе. Первый казах, завоевавший известность в международных чемпионатах зарубежных стран. В годы Великой Отечественной войны выступал с цирковыми представлениями. На вырученные деньги построил самолет-истребитель, которому было дано имя Амангельды </a:t>
            </a:r>
            <a:r>
              <a:rPr lang="ru-RU" sz="1400" b="1" dirty="0" err="1">
                <a:solidFill>
                  <a:schemeClr val="tx1"/>
                </a:solidFill>
              </a:rPr>
              <a:t>Иманова</a:t>
            </a:r>
            <a:r>
              <a:rPr lang="ru-RU" sz="1400" b="1" dirty="0" smtClean="0">
                <a:solidFill>
                  <a:schemeClr val="tx1"/>
                </a:solidFill>
              </a:rPr>
              <a:t>. </a:t>
            </a:r>
            <a:r>
              <a:rPr lang="ru-RU" sz="1400" b="1" dirty="0" err="1">
                <a:solidFill>
                  <a:schemeClr val="tx1"/>
                </a:solidFill>
              </a:rPr>
              <a:t>Кажымукан</a:t>
            </a:r>
            <a:r>
              <a:rPr lang="ru-RU" sz="1400" b="1" dirty="0">
                <a:solidFill>
                  <a:schemeClr val="tx1"/>
                </a:solidFill>
              </a:rPr>
              <a:t> завоевал 48 золотых, серебряных и бронзовых медалей.</a:t>
            </a:r>
          </a:p>
        </p:txBody>
      </p:sp>
      <p:pic>
        <p:nvPicPr>
          <p:cNvPr id="3074" name="Picture 2" descr="http://mix.tn.kz/userdata/images/u269/0deb34b6262dd7f7ee7727f341e389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10" y="393233"/>
            <a:ext cx="4853537" cy="599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42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645" y="454891"/>
            <a:ext cx="8598460" cy="596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57" y="454891"/>
            <a:ext cx="8598460" cy="596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958447" y="3209956"/>
            <a:ext cx="8825658" cy="2677648"/>
          </a:xfrm>
        </p:spPr>
        <p:txBody>
          <a:bodyPr/>
          <a:lstStyle/>
          <a:p>
            <a:r>
              <a:rPr lang="ru-RU" b="1" dirty="0" smtClean="0">
                <a:ln w="13462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Слава и честь великим казахским батырам!</a:t>
            </a:r>
            <a:endParaRPr lang="ru-RU" b="1" dirty="0">
              <a:ln w="13462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544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Картинки по запросу батыры казахского нар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5" y="363061"/>
            <a:ext cx="9391837" cy="615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58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казахское ханство карти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48" y="395660"/>
            <a:ext cx="11268636" cy="601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68942" y="0"/>
            <a:ext cx="6131858" cy="2783541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Ими гордится народ. Они - пример для нынешнего и всех будущих поколений.</a:t>
            </a:r>
          </a:p>
        </p:txBody>
      </p:sp>
    </p:spTree>
    <p:extLst>
      <p:ext uri="{BB962C8B-B14F-4D97-AF65-F5344CB8AC3E}">
        <p14:creationId xmlns:p14="http://schemas.microsoft.com/office/powerpoint/2010/main" val="302420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казахское ханство карти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5" y="470647"/>
            <a:ext cx="11375266" cy="593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91672" y="4908176"/>
            <a:ext cx="11120716" cy="1492623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Настоящий </a:t>
            </a:r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батыр - </a:t>
            </a:r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сын степей, защитник Родины. Тот, кто готов отдать жизнь за свой народ. Их имена навечно останутся в памяти </a:t>
            </a:r>
            <a:r>
              <a:rPr lang="ru-RU" sz="2400" dirty="0" err="1">
                <a:solidFill>
                  <a:srgbClr val="FFFF00"/>
                </a:solidFill>
                <a:latin typeface="Arial Black" panose="020B0A04020102020204" pitchFamily="34" charset="0"/>
              </a:rPr>
              <a:t>казахстанцев</a:t>
            </a:r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. В </a:t>
            </a:r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честь 25-летия  Дня Независимости предлагаем </a:t>
            </a:r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вспомнить о нескольких </a:t>
            </a:r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великих </a:t>
            </a:r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воинах казахской земли. Это только малая часть тех, кто достойно сражался за </a:t>
            </a:r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мир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и независимость своей страны.</a:t>
            </a:r>
            <a:endParaRPr lang="ru-RU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54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01552" y="695976"/>
            <a:ext cx="5365377" cy="3607487"/>
          </a:xfrm>
        </p:spPr>
        <p:txBody>
          <a:bodyPr/>
          <a:lstStyle/>
          <a:p>
            <a:pPr algn="ctr"/>
            <a:r>
              <a:rPr lang="ru-RU" sz="4800" b="1" i="1" dirty="0" err="1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Кабанбай</a:t>
            </a:r>
            <a:r>
              <a:rPr lang="ru-RU" sz="4800" b="1" i="1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4800" b="1" i="1" dirty="0" smtClean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Батыр (1692 </a:t>
            </a:r>
            <a:r>
              <a:rPr lang="ru-RU" sz="4800" b="1" i="1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— 1770 гг.)</a:t>
            </a:r>
            <a:r>
              <a:rPr lang="ru-RU" sz="4800" b="1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889813" y="3872753"/>
            <a:ext cx="5378822" cy="1909482"/>
          </a:xfrm>
        </p:spPr>
        <p:txBody>
          <a:bodyPr>
            <a:normAutofit fontScale="92500"/>
          </a:bodyPr>
          <a:lstStyle/>
          <a:p>
            <a:pPr algn="ctr"/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Кабанбай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Кожакулулы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Каракерей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Кабанбай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Дарабоз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- знаменитый казахский батыр. Настоящее имя -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Ерасыл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. Один из военачальников, непосредственно участвовавший в борьбе против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джунгарских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завоевателей. В народе его прозвали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Каракерей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Кабанбай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3074" name="Picture 2" descr="http://ehistory.kazakh.ru/upload/blog/d16/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51" y="437256"/>
            <a:ext cx="4671920" cy="596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95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16320" y="707211"/>
            <a:ext cx="4465916" cy="3015816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Райымбек</a:t>
            </a:r>
            <a:r>
              <a:rPr lang="ru-RU" b="1" dirty="0">
                <a:solidFill>
                  <a:schemeClr val="bg1"/>
                </a:solidFill>
              </a:rPr>
              <a:t>-батыр 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(1705 – 1785)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54742" y="4276165"/>
            <a:ext cx="5392270" cy="178845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 </a:t>
            </a:r>
            <a:r>
              <a:rPr lang="ru-RU" b="1" dirty="0">
                <a:solidFill>
                  <a:schemeClr val="tx1"/>
                </a:solidFill>
              </a:rPr>
              <a:t>17 </a:t>
            </a:r>
            <a:r>
              <a:rPr lang="ru-RU" b="1" dirty="0" smtClean="0">
                <a:solidFill>
                  <a:schemeClr val="tx1"/>
                </a:solidFill>
              </a:rPr>
              <a:t>лет показал </a:t>
            </a:r>
            <a:r>
              <a:rPr lang="ru-RU" b="1" dirty="0">
                <a:solidFill>
                  <a:schemeClr val="tx1"/>
                </a:solidFill>
              </a:rPr>
              <a:t>небывалый героизм в борьбе против </a:t>
            </a:r>
            <a:r>
              <a:rPr lang="ru-RU" b="1" dirty="0" err="1">
                <a:solidFill>
                  <a:schemeClr val="tx1"/>
                </a:solidFill>
              </a:rPr>
              <a:t>джунгарских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войск и  </a:t>
            </a:r>
            <a:r>
              <a:rPr lang="ru-RU" b="1" dirty="0">
                <a:solidFill>
                  <a:schemeClr val="tx1"/>
                </a:solidFill>
              </a:rPr>
              <a:t>удостоился чести — стал батыром.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Имя </a:t>
            </a:r>
            <a:r>
              <a:rPr lang="ru-RU" b="1" dirty="0" err="1">
                <a:solidFill>
                  <a:schemeClr val="tx1"/>
                </a:solidFill>
              </a:rPr>
              <a:t>Райымбек</a:t>
            </a:r>
            <a:r>
              <a:rPr lang="ru-RU" b="1" dirty="0">
                <a:solidFill>
                  <a:schemeClr val="tx1"/>
                </a:solidFill>
              </a:rPr>
              <a:t>-батыра превратилось в символ и честь рода </a:t>
            </a:r>
            <a:r>
              <a:rPr lang="ru-RU" b="1" dirty="0" err="1">
                <a:solidFill>
                  <a:schemeClr val="tx1"/>
                </a:solidFill>
              </a:rPr>
              <a:t>албан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098" name="Picture 2" descr="http://mix.tn.kz/userdata/images/u269/resized/a6d263ca61f53d0af0e77dbd1ba747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059" y="56270"/>
            <a:ext cx="5118847" cy="681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08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078071" y="1250576"/>
            <a:ext cx="4733364" cy="2791699"/>
          </a:xfrm>
        </p:spPr>
        <p:txBody>
          <a:bodyPr/>
          <a:lstStyle/>
          <a:p>
            <a:pPr algn="ctr"/>
            <a:r>
              <a:rPr lang="ru-RU" sz="6000" b="1" dirty="0" err="1">
                <a:solidFill>
                  <a:schemeClr val="bg1"/>
                </a:solidFill>
              </a:rPr>
              <a:t>Наурызбай</a:t>
            </a:r>
            <a:r>
              <a:rPr lang="ru-RU" sz="6000" b="1" dirty="0">
                <a:solidFill>
                  <a:schemeClr val="bg1"/>
                </a:solidFill>
              </a:rPr>
              <a:t>-батыр</a:t>
            </a:r>
            <a:r>
              <a:rPr lang="ru-RU" sz="6000" dirty="0">
                <a:solidFill>
                  <a:schemeClr val="bg1"/>
                </a:solidFill>
              </a:rPr>
              <a:t/>
            </a:r>
            <a:br>
              <a:rPr lang="ru-RU" sz="6000" dirty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>(1706 – 1781)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587252" y="4397188"/>
            <a:ext cx="5715001" cy="999565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err="1">
                <a:solidFill>
                  <a:schemeClr val="tx1"/>
                </a:solidFill>
                <a:cs typeface="Aharoni" panose="02010803020104030203" pitchFamily="2" charset="-79"/>
              </a:rPr>
              <a:t>Наурызбай</a:t>
            </a:r>
            <a:r>
              <a:rPr lang="ru-RU" sz="1600" b="1" dirty="0">
                <a:solidFill>
                  <a:schemeClr val="tx1"/>
                </a:solidFill>
                <a:cs typeface="Aharoni" panose="02010803020104030203" pitchFamily="2" charset="-79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cs typeface="Aharoni" panose="02010803020104030203" pitchFamily="2" charset="-79"/>
              </a:rPr>
              <a:t>Куттымбетулы</a:t>
            </a:r>
            <a:r>
              <a:rPr lang="ru-RU" sz="1600" b="1" dirty="0">
                <a:solidFill>
                  <a:schemeClr val="tx1"/>
                </a:solidFill>
                <a:cs typeface="Aharoni" panose="02010803020104030203" pitchFamily="2" charset="-79"/>
              </a:rPr>
              <a:t> - герой войны против </a:t>
            </a:r>
            <a:r>
              <a:rPr lang="ru-RU" sz="1600" b="1" dirty="0" err="1">
                <a:solidFill>
                  <a:schemeClr val="tx1"/>
                </a:solidFill>
                <a:cs typeface="Aharoni" panose="02010803020104030203" pitchFamily="2" charset="-79"/>
              </a:rPr>
              <a:t>джунгар</a:t>
            </a:r>
            <a:r>
              <a:rPr lang="ru-RU" sz="1600" b="1" dirty="0">
                <a:solidFill>
                  <a:schemeClr val="tx1"/>
                </a:solidFill>
                <a:cs typeface="Aharoni" panose="02010803020104030203" pitchFamily="2" charset="-79"/>
              </a:rPr>
              <a:t>, один из трех знаменосцев (</a:t>
            </a:r>
            <a:r>
              <a:rPr lang="ru-RU" sz="1600" b="1" dirty="0" err="1">
                <a:solidFill>
                  <a:schemeClr val="tx1"/>
                </a:solidFill>
                <a:cs typeface="Aharoni" panose="02010803020104030203" pitchFamily="2" charset="-79"/>
              </a:rPr>
              <a:t>Кабанбай</a:t>
            </a:r>
            <a:r>
              <a:rPr lang="ru-RU" sz="1600" b="1" dirty="0">
                <a:solidFill>
                  <a:schemeClr val="tx1"/>
                </a:solidFill>
                <a:cs typeface="Aharoni" panose="02010803020104030203" pitchFamily="2" charset="-79"/>
              </a:rPr>
              <a:t>, </a:t>
            </a:r>
            <a:r>
              <a:rPr lang="ru-RU" sz="1600" b="1" dirty="0" err="1">
                <a:solidFill>
                  <a:schemeClr val="tx1"/>
                </a:solidFill>
                <a:cs typeface="Aharoni" panose="02010803020104030203" pitchFamily="2" charset="-79"/>
              </a:rPr>
              <a:t>Богенбай</a:t>
            </a:r>
            <a:r>
              <a:rPr lang="ru-RU" sz="1600" b="1" dirty="0">
                <a:solidFill>
                  <a:schemeClr val="tx1"/>
                </a:solidFill>
                <a:cs typeface="Aharoni" panose="02010803020104030203" pitchFamily="2" charset="-79"/>
              </a:rPr>
              <a:t>, </a:t>
            </a:r>
            <a:r>
              <a:rPr lang="ru-RU" sz="1600" b="1" dirty="0" err="1">
                <a:solidFill>
                  <a:schemeClr val="tx1"/>
                </a:solidFill>
                <a:cs typeface="Aharoni" panose="02010803020104030203" pitchFamily="2" charset="-79"/>
              </a:rPr>
              <a:t>Наурызбай</a:t>
            </a:r>
            <a:r>
              <a:rPr lang="ru-RU" sz="1600" b="1" dirty="0">
                <a:solidFill>
                  <a:schemeClr val="tx1"/>
                </a:solidFill>
                <a:cs typeface="Aharoni" panose="02010803020104030203" pitchFamily="2" charset="-79"/>
              </a:rPr>
              <a:t>) </a:t>
            </a:r>
            <a:r>
              <a:rPr lang="ru-RU" sz="1600" b="1" dirty="0" err="1">
                <a:solidFill>
                  <a:schemeClr val="tx1"/>
                </a:solidFill>
                <a:cs typeface="Aharoni" panose="02010803020104030203" pitchFamily="2" charset="-79"/>
              </a:rPr>
              <a:t>Абылай</a:t>
            </a:r>
            <a:r>
              <a:rPr lang="ru-RU" sz="1600" b="1" dirty="0">
                <a:solidFill>
                  <a:schemeClr val="tx1"/>
                </a:solidFill>
                <a:cs typeface="Aharoni" panose="02010803020104030203" pitchFamily="2" charset="-79"/>
              </a:rPr>
              <a:t>-хана, полководец - глава </a:t>
            </a:r>
            <a:r>
              <a:rPr lang="ru-RU" sz="1600" b="1" dirty="0" err="1">
                <a:solidFill>
                  <a:schemeClr val="tx1"/>
                </a:solidFill>
                <a:cs typeface="Aharoni" panose="02010803020104030203" pitchFamily="2" charset="-79"/>
              </a:rPr>
              <a:t>тумена</a:t>
            </a:r>
            <a:r>
              <a:rPr lang="ru-RU" sz="1600" b="1" dirty="0">
                <a:solidFill>
                  <a:schemeClr val="tx1"/>
                </a:solidFill>
                <a:cs typeface="Aharoni" panose="02010803020104030203" pitchFamily="2" charset="-79"/>
              </a:rPr>
              <a:t>, десятитысячного войска. Вся жизнь </a:t>
            </a:r>
            <a:r>
              <a:rPr lang="ru-RU" sz="1600" b="1" dirty="0" err="1">
                <a:solidFill>
                  <a:schemeClr val="tx1"/>
                </a:solidFill>
                <a:cs typeface="Aharoni" panose="02010803020104030203" pitchFamily="2" charset="-79"/>
              </a:rPr>
              <a:t>Наурызбай</a:t>
            </a:r>
            <a:r>
              <a:rPr lang="ru-RU" sz="1600" b="1" dirty="0">
                <a:solidFill>
                  <a:schemeClr val="tx1"/>
                </a:solidFill>
                <a:cs typeface="Aharoni" panose="02010803020104030203" pitchFamily="2" charset="-79"/>
              </a:rPr>
              <a:t>-батыра прошла в войнах с </a:t>
            </a:r>
            <a:r>
              <a:rPr lang="ru-RU" sz="1600" b="1" dirty="0" err="1">
                <a:solidFill>
                  <a:schemeClr val="tx1"/>
                </a:solidFill>
                <a:cs typeface="Aharoni" panose="02010803020104030203" pitchFamily="2" charset="-79"/>
              </a:rPr>
              <a:t>джунгарами</a:t>
            </a:r>
            <a:r>
              <a:rPr lang="ru-RU" sz="1600" b="1" dirty="0">
                <a:solidFill>
                  <a:schemeClr val="tx1"/>
                </a:solidFill>
                <a:cs typeface="Aharoni" panose="02010803020104030203" pitchFamily="2" charset="-79"/>
              </a:rPr>
              <a:t>.</a:t>
            </a:r>
          </a:p>
        </p:txBody>
      </p:sp>
      <p:pic>
        <p:nvPicPr>
          <p:cNvPr id="5122" name="Picture 2" descr="Картинки по запросу шапырашты наурызба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4" y="443752"/>
            <a:ext cx="4720402" cy="593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22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823278" y="1152960"/>
            <a:ext cx="4534554" cy="2677648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Богенбай</a:t>
            </a:r>
            <a:r>
              <a:rPr lang="ru-RU" b="1" dirty="0">
                <a:solidFill>
                  <a:schemeClr val="bg1"/>
                </a:solidFill>
              </a:rPr>
              <a:t>-батыр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sz="4400" dirty="0" smtClean="0">
                <a:solidFill>
                  <a:schemeClr val="bg1"/>
                </a:solidFill>
              </a:rPr>
              <a:t>1680 – 1778)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607423" y="4303059"/>
            <a:ext cx="5459506" cy="133574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Национальный герой Казахстана, великий казахский полководец, главнокомандующий армиями трех казахских </a:t>
            </a:r>
            <a:r>
              <a:rPr lang="ru-RU" b="1" dirty="0" err="1">
                <a:solidFill>
                  <a:schemeClr val="tx1"/>
                </a:solidFill>
              </a:rPr>
              <a:t>жузов</a:t>
            </a:r>
            <a:r>
              <a:rPr lang="ru-RU" b="1" dirty="0">
                <a:solidFill>
                  <a:schemeClr val="tx1"/>
                </a:solidFill>
              </a:rPr>
              <a:t>, не потерпевший ни одного поражения в своей военной карьере (103 сражения), дипломат. </a:t>
            </a:r>
          </a:p>
        </p:txBody>
      </p:sp>
      <p:pic>
        <p:nvPicPr>
          <p:cNvPr id="6146" name="Picture 2" descr="http://mix.tn.kz/userdata/images/u269/resized/f61012bb1661066ef44abfe1ab86d9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8235"/>
            <a:ext cx="4504765" cy="600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45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кобланды баты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211" y="427827"/>
            <a:ext cx="3778624" cy="59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706472" y="-464766"/>
            <a:ext cx="3953435" cy="3067370"/>
          </a:xfrm>
        </p:spPr>
        <p:txBody>
          <a:bodyPr/>
          <a:lstStyle/>
          <a:p>
            <a:pPr algn="ctr"/>
            <a:r>
              <a:rPr lang="ru-RU" sz="4800" b="1" dirty="0" err="1" smtClean="0">
                <a:solidFill>
                  <a:schemeClr val="tx1"/>
                </a:solidFill>
              </a:rPr>
              <a:t>Кобыланды</a:t>
            </a:r>
            <a:r>
              <a:rPr lang="ru-RU" sz="4800" b="1" dirty="0" smtClean="0">
                <a:solidFill>
                  <a:schemeClr val="tx1"/>
                </a:solidFill>
              </a:rPr>
              <a:t/>
            </a:r>
            <a:br>
              <a:rPr lang="ru-RU" sz="4800" b="1" dirty="0" smtClean="0">
                <a:solidFill>
                  <a:schemeClr val="tx1"/>
                </a:solidFill>
              </a:rPr>
            </a:br>
            <a:r>
              <a:rPr lang="ru-RU" sz="4800" b="1" dirty="0" smtClean="0">
                <a:solidFill>
                  <a:schemeClr val="tx1"/>
                </a:solidFill>
              </a:rPr>
              <a:t>Батыр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38513" y="3052482"/>
            <a:ext cx="3376658" cy="323826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Народный герой, ставший легендой, происходит из рода </a:t>
            </a:r>
            <a:r>
              <a:rPr lang="ru-RU" b="1" dirty="0" smtClean="0">
                <a:solidFill>
                  <a:schemeClr val="tx1"/>
                </a:solidFill>
              </a:rPr>
              <a:t>кипчак. </a:t>
            </a:r>
            <a:r>
              <a:rPr lang="ru-RU" b="1" dirty="0">
                <a:solidFill>
                  <a:schemeClr val="tx1"/>
                </a:solidFill>
              </a:rPr>
              <a:t>В сохранившихся преданиях и народных летописях его называют "Кара-кипчак </a:t>
            </a:r>
            <a:r>
              <a:rPr lang="ru-RU" b="1" dirty="0" err="1">
                <a:solidFill>
                  <a:schemeClr val="tx1"/>
                </a:solidFill>
              </a:rPr>
              <a:t>Кобыланды</a:t>
            </a:r>
            <a:r>
              <a:rPr lang="ru-RU" b="1" dirty="0">
                <a:solidFill>
                  <a:schemeClr val="tx1"/>
                </a:solidFill>
              </a:rPr>
              <a:t>". Судя по летописям, </a:t>
            </a:r>
            <a:r>
              <a:rPr lang="ru-RU" b="1" dirty="0" err="1">
                <a:solidFill>
                  <a:schemeClr val="tx1"/>
                </a:solidFill>
              </a:rPr>
              <a:t>Кобыланды</a:t>
            </a:r>
            <a:r>
              <a:rPr lang="ru-RU" b="1" dirty="0">
                <a:solidFill>
                  <a:schemeClr val="tx1"/>
                </a:solidFill>
              </a:rPr>
              <a:t> жил во времена хана </a:t>
            </a:r>
            <a:r>
              <a:rPr lang="ru-RU" b="1" dirty="0" err="1">
                <a:solidFill>
                  <a:schemeClr val="tx1"/>
                </a:solidFill>
              </a:rPr>
              <a:t>Абулхаира</a:t>
            </a:r>
            <a:r>
              <a:rPr lang="ru-RU" b="1" dirty="0">
                <a:solidFill>
                  <a:schemeClr val="tx1"/>
                </a:solidFill>
              </a:rPr>
              <a:t> (XV век), внука </a:t>
            </a:r>
            <a:r>
              <a:rPr lang="ru-RU" b="1" dirty="0" err="1">
                <a:solidFill>
                  <a:schemeClr val="tx1"/>
                </a:solidFill>
              </a:rPr>
              <a:t>Джучи</a:t>
            </a:r>
            <a:r>
              <a:rPr lang="ru-RU" b="1" dirty="0">
                <a:solidFill>
                  <a:schemeClr val="tx1"/>
                </a:solidFill>
              </a:rPr>
              <a:t>-хана, и был его полководцем.</a:t>
            </a:r>
          </a:p>
        </p:txBody>
      </p:sp>
      <p:pic>
        <p:nvPicPr>
          <p:cNvPr id="7172" name="Picture 4" descr="Картинки по запросу кобланды баты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58" y="427827"/>
            <a:ext cx="4241614" cy="59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48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45494" y="424859"/>
            <a:ext cx="4397000" cy="3204075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Жалантос</a:t>
            </a:r>
            <a:r>
              <a:rPr lang="ru-RU" b="1" dirty="0">
                <a:solidFill>
                  <a:schemeClr val="bg1"/>
                </a:solidFill>
              </a:rPr>
              <a:t>-батыр</a:t>
            </a:r>
            <a:r>
              <a:rPr lang="ru-RU" dirty="0">
                <a:solidFill>
                  <a:schemeClr val="bg1"/>
                </a:solidFill>
              </a:rPr>
              <a:t> 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sz="4400" dirty="0" smtClean="0">
                <a:solidFill>
                  <a:schemeClr val="bg1"/>
                </a:solidFill>
              </a:rPr>
              <a:t>1576 – 1656)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809130" y="3939989"/>
            <a:ext cx="5567081" cy="220531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err="1">
                <a:solidFill>
                  <a:schemeClr val="tx1"/>
                </a:solidFill>
              </a:rPr>
              <a:t>Жалантос</a:t>
            </a:r>
            <a:r>
              <a:rPr lang="ru-RU" b="1" dirty="0">
                <a:solidFill>
                  <a:schemeClr val="tx1"/>
                </a:solidFill>
              </a:rPr>
              <a:t> происходил из рода </a:t>
            </a:r>
            <a:r>
              <a:rPr lang="ru-RU" b="1" dirty="0" err="1">
                <a:solidFill>
                  <a:schemeClr val="tx1"/>
                </a:solidFill>
              </a:rPr>
              <a:t>торткара</a:t>
            </a:r>
            <a:r>
              <a:rPr lang="ru-RU" b="1" dirty="0">
                <a:solidFill>
                  <a:schemeClr val="tx1"/>
                </a:solidFill>
              </a:rPr>
              <a:t> Младшего </a:t>
            </a:r>
            <a:r>
              <a:rPr lang="ru-RU" b="1" dirty="0" err="1">
                <a:solidFill>
                  <a:schemeClr val="tx1"/>
                </a:solidFill>
              </a:rPr>
              <a:t>жуза</a:t>
            </a:r>
            <a:r>
              <a:rPr lang="ru-RU" b="1" dirty="0">
                <a:solidFill>
                  <a:schemeClr val="tx1"/>
                </a:solidFill>
              </a:rPr>
              <a:t>. Полководец, эмир Самарканда. Уже в юношеском возрасте </a:t>
            </a:r>
            <a:r>
              <a:rPr lang="ru-RU" b="1" dirty="0" err="1">
                <a:solidFill>
                  <a:schemeClr val="tx1"/>
                </a:solidFill>
              </a:rPr>
              <a:t>Жалантос</a:t>
            </a:r>
            <a:r>
              <a:rPr lang="ru-RU" b="1" dirty="0">
                <a:solidFill>
                  <a:schemeClr val="tx1"/>
                </a:solidFill>
              </a:rPr>
              <a:t> отличался рассудительностью и стойкостью, проявил свои военные и полководческие таланты, получил титул батыра. А за ратные подвиги в борьбе с </a:t>
            </a:r>
            <a:r>
              <a:rPr lang="ru-RU" b="1" dirty="0" err="1">
                <a:solidFill>
                  <a:schemeClr val="tx1"/>
                </a:solidFill>
              </a:rPr>
              <a:t>джунгарами</a:t>
            </a:r>
            <a:r>
              <a:rPr lang="ru-RU" b="1" dirty="0">
                <a:solidFill>
                  <a:schemeClr val="tx1"/>
                </a:solidFill>
              </a:rPr>
              <a:t> в 1625 году получил высшее почетное звание – титул «</a:t>
            </a:r>
            <a:r>
              <a:rPr lang="ru-RU" b="1" dirty="0" err="1">
                <a:solidFill>
                  <a:schemeClr val="tx1"/>
                </a:solidFill>
              </a:rPr>
              <a:t>аталык</a:t>
            </a:r>
            <a:r>
              <a:rPr lang="ru-RU" b="1" dirty="0">
                <a:solidFill>
                  <a:schemeClr val="tx1"/>
                </a:solidFill>
              </a:rPr>
              <a:t>».</a:t>
            </a:r>
          </a:p>
        </p:txBody>
      </p:sp>
      <p:pic>
        <p:nvPicPr>
          <p:cNvPr id="8194" name="Picture 2" descr="http://mix.tn.kz/userdata/images/u269/fbfd906284ce774a19cb124015b746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271494"/>
            <a:ext cx="5057775" cy="633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14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140</TotalTime>
  <Words>473</Words>
  <Application>Microsoft Office PowerPoint</Application>
  <PresentationFormat>Широкоэкранный</PresentationFormat>
  <Paragraphs>33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Aharoni</vt:lpstr>
      <vt:lpstr>Arial</vt:lpstr>
      <vt:lpstr>Arial Black</vt:lpstr>
      <vt:lpstr>Arial Narrow</vt:lpstr>
      <vt:lpstr>Cambria</vt:lpstr>
      <vt:lpstr>Century Gothic</vt:lpstr>
      <vt:lpstr>Wingdings 3</vt:lpstr>
      <vt:lpstr>Ион (конференц-зал)</vt:lpstr>
      <vt:lpstr>Великие батыры казахской степи </vt:lpstr>
      <vt:lpstr>Ими гордится народ. Они - пример для нынешнего и всех будущих поколений.</vt:lpstr>
      <vt:lpstr>Настоящий батыр - сын степей, защитник Родины. Тот, кто готов отдать жизнь за свой народ. Их имена навечно останутся в памяти казахстанцев. В честь 25-летия  Дня Независимости предлагаем вспомнить о нескольких великих воинах казахской земли. Это только малая часть тех, кто достойно сражался за мир и независимость своей страны.</vt:lpstr>
      <vt:lpstr>Кабанбай Батыр (1692 — 1770 гг.)  </vt:lpstr>
      <vt:lpstr>Райымбек-батыр  (1705 – 1785)</vt:lpstr>
      <vt:lpstr>Наурызбай-батыр (1706 – 1781)</vt:lpstr>
      <vt:lpstr>Богенбай-батыр (1680 – 1778)</vt:lpstr>
      <vt:lpstr>Кобыланды Батыр</vt:lpstr>
      <vt:lpstr>Жалантос-батыр  (1576 – 1656)</vt:lpstr>
      <vt:lpstr>Карасай-батыр  (1598 – 1671)</vt:lpstr>
      <vt:lpstr>Букенбай Карабатырулы (1667 – 1742)</vt:lpstr>
      <vt:lpstr>Отеген-батыр  (1699 – 1773)</vt:lpstr>
      <vt:lpstr>Сырым Датов  (1712 – 1802)</vt:lpstr>
      <vt:lpstr>Асау Баракулы  (1763 – 1866)</vt:lpstr>
      <vt:lpstr>Исатай Тайманов  (1791 – 1838)</vt:lpstr>
      <vt:lpstr>Амангельды Иманов (1873 – 1919)</vt:lpstr>
      <vt:lpstr>Кажымукан Мунайтпасулы (1883 – 1948)</vt:lpstr>
      <vt:lpstr>Слава и честь великим казахским батырам!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Великие батыры казахской степи</dc:title>
  <dc:creator>User</dc:creator>
  <cp:lastModifiedBy>User</cp:lastModifiedBy>
  <cp:revision>14</cp:revision>
  <dcterms:created xsi:type="dcterms:W3CDTF">2016-12-10T14:31:56Z</dcterms:created>
  <dcterms:modified xsi:type="dcterms:W3CDTF">2024-02-09T07:08:36Z</dcterms:modified>
</cp:coreProperties>
</file>