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9" r:id="rId5"/>
    <p:sldId id="259" r:id="rId6"/>
    <p:sldId id="270" r:id="rId7"/>
    <p:sldId id="261" r:id="rId8"/>
    <p:sldId id="271" r:id="rId9"/>
    <p:sldId id="264" r:id="rId10"/>
    <p:sldId id="262" r:id="rId11"/>
    <p:sldId id="263" r:id="rId12"/>
    <p:sldId id="265" r:id="rId13"/>
    <p:sldId id="266" r:id="rId14"/>
    <p:sldId id="267" r:id="rId15"/>
    <p:sldId id="268"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0FEF908-620F-42E4-8D62-57739EA54EA0}" type="datetimeFigureOut">
              <a:rPr lang="ru-RU" smtClean="0"/>
              <a:pPr/>
              <a:t>25.12.2023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A985816-564A-4F3B-8A09-CA65AA25039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0FEF908-620F-42E4-8D62-57739EA54EA0}" type="datetimeFigureOut">
              <a:rPr lang="ru-RU" smtClean="0"/>
              <a:pPr/>
              <a:t>25.12.2023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A985816-564A-4F3B-8A09-CA65AA25039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0FEF908-620F-42E4-8D62-57739EA54EA0}" type="datetimeFigureOut">
              <a:rPr lang="ru-RU" smtClean="0"/>
              <a:pPr/>
              <a:t>25.12.2023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A985816-564A-4F3B-8A09-CA65AA25039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0FEF908-620F-42E4-8D62-57739EA54EA0}" type="datetimeFigureOut">
              <a:rPr lang="ru-RU" smtClean="0"/>
              <a:pPr/>
              <a:t>25.12.2023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A985816-564A-4F3B-8A09-CA65AA25039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0FEF908-620F-42E4-8D62-57739EA54EA0}" type="datetimeFigureOut">
              <a:rPr lang="ru-RU" smtClean="0"/>
              <a:pPr/>
              <a:t>25.12.2023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A985816-564A-4F3B-8A09-CA65AA250393}"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0FEF908-620F-42E4-8D62-57739EA54EA0}" type="datetimeFigureOut">
              <a:rPr lang="ru-RU" smtClean="0"/>
              <a:pPr/>
              <a:t>25.12.2023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A985816-564A-4F3B-8A09-CA65AA25039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0FEF908-620F-42E4-8D62-57739EA54EA0}" type="datetimeFigureOut">
              <a:rPr lang="ru-RU" smtClean="0"/>
              <a:pPr/>
              <a:t>25.12.2023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A985816-564A-4F3B-8A09-CA65AA25039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0FEF908-620F-42E4-8D62-57739EA54EA0}" type="datetimeFigureOut">
              <a:rPr lang="ru-RU" smtClean="0"/>
              <a:pPr/>
              <a:t>25.12.2023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A985816-564A-4F3B-8A09-CA65AA25039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0FEF908-620F-42E4-8D62-57739EA54EA0}" type="datetimeFigureOut">
              <a:rPr lang="ru-RU" smtClean="0"/>
              <a:pPr/>
              <a:t>25.12.2023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A985816-564A-4F3B-8A09-CA65AA25039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0FEF908-620F-42E4-8D62-57739EA54EA0}" type="datetimeFigureOut">
              <a:rPr lang="ru-RU" smtClean="0"/>
              <a:pPr/>
              <a:t>25.12.2023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A985816-564A-4F3B-8A09-CA65AA25039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0FEF908-620F-42E4-8D62-57739EA54EA0}" type="datetimeFigureOut">
              <a:rPr lang="ru-RU" smtClean="0"/>
              <a:pPr/>
              <a:t>25.12.2023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A985816-564A-4F3B-8A09-CA65AA250393}"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FEF908-620F-42E4-8D62-57739EA54EA0}" type="datetimeFigureOut">
              <a:rPr lang="ru-RU" smtClean="0"/>
              <a:pPr/>
              <a:t>25.12.2023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985816-564A-4F3B-8A09-CA65AA25039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Презентация к уроку по теме: Шаблон (фон) презентации. Часть 32 |  Образовательная социальная сеть"/>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Прямоугольник 3"/>
          <p:cNvSpPr/>
          <p:nvPr/>
        </p:nvSpPr>
        <p:spPr>
          <a:xfrm>
            <a:off x="928662" y="2000240"/>
            <a:ext cx="7643866" cy="1200329"/>
          </a:xfrm>
          <a:prstGeom prst="rect">
            <a:avLst/>
          </a:prstGeom>
        </p:spPr>
        <p:txBody>
          <a:bodyPr wrap="square">
            <a:spAutoFit/>
          </a:bodyPr>
          <a:lstStyle/>
          <a:p>
            <a:pPr algn="ctr"/>
            <a:r>
              <a:rPr lang="ru-RU" sz="3600" b="1" dirty="0" smtClean="0">
                <a:solidFill>
                  <a:srgbClr val="C00000"/>
                </a:solidFill>
                <a:latin typeface="Times New Roman" pitchFamily="18" charset="0"/>
                <a:cs typeface="Times New Roman" pitchFamily="18" charset="0"/>
              </a:rPr>
              <a:t>Правила поведения школьников во время зимних каникул</a:t>
            </a:r>
            <a:endParaRPr lang="ru-RU" sz="3600" b="1" dirty="0">
              <a:solidFill>
                <a:srgbClr val="C00000"/>
              </a:solidFill>
              <a:latin typeface="Times New Roman" pitchFamily="18" charset="0"/>
              <a:cs typeface="Times New Roman" pitchFamily="18" charset="0"/>
            </a:endParaRPr>
          </a:p>
        </p:txBody>
      </p:sp>
      <p:pic>
        <p:nvPicPr>
          <p:cNvPr id="24578" name="Picture 2" descr="Группа активистов предложила предоставить школьникам 40 дней зимних каникул  | | yep.uz"/>
          <p:cNvPicPr>
            <a:picLocks noChangeAspect="1" noChangeArrowheads="1"/>
          </p:cNvPicPr>
          <p:nvPr/>
        </p:nvPicPr>
        <p:blipFill>
          <a:blip r:embed="rId3"/>
          <a:srcRect/>
          <a:stretch>
            <a:fillRect/>
          </a:stretch>
        </p:blipFill>
        <p:spPr bwMode="auto">
          <a:xfrm>
            <a:off x="285720" y="3214686"/>
            <a:ext cx="8643998" cy="3274995"/>
          </a:xfrm>
          <a:prstGeom prst="rect">
            <a:avLst/>
          </a:prstGeom>
          <a:ln>
            <a:noFill/>
          </a:ln>
          <a:effectLst>
            <a:softEdge rad="11250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Презентация к уроку по теме: Шаблон (фон) презентации. Часть 32 |  Образовательная социальная сеть"/>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Прямоугольник 2"/>
          <p:cNvSpPr/>
          <p:nvPr/>
        </p:nvSpPr>
        <p:spPr>
          <a:xfrm>
            <a:off x="428596" y="2000240"/>
            <a:ext cx="8286808" cy="4093428"/>
          </a:xfrm>
          <a:prstGeom prst="rect">
            <a:avLst/>
          </a:prstGeom>
        </p:spPr>
        <p:txBody>
          <a:bodyPr wrap="square">
            <a:spAutoFit/>
          </a:bodyPr>
          <a:lstStyle/>
          <a:p>
            <a:pPr algn="ctr"/>
            <a:r>
              <a:rPr lang="ru-RU" sz="2000" b="1" dirty="0" smtClean="0">
                <a:solidFill>
                  <a:srgbClr val="002060"/>
                </a:solidFill>
                <a:latin typeface="Times New Roman" pitchFamily="18" charset="0"/>
                <a:cs typeface="Times New Roman" pitchFamily="18" charset="0"/>
              </a:rPr>
              <a:t> Правила поведения зимой на открытых водоёмах. (Осторожно, тонкий лёд!)</a:t>
            </a:r>
          </a:p>
          <a:p>
            <a:r>
              <a:rPr lang="ru-RU" sz="2000" dirty="0" smtClean="0">
                <a:solidFill>
                  <a:srgbClr val="002060"/>
                </a:solidFill>
                <a:latin typeface="Times New Roman" pitchFamily="18" charset="0"/>
                <a:cs typeface="Times New Roman" pitchFamily="18" charset="0"/>
              </a:rPr>
              <a:t>5. Помогая провалившемуся под лед товарищу, подавайте ему в руки пояс, шарф, палку и т. п. За них можно ухватиться крепче, чем за протянутую руку, к тому же при сближении легче обломить кромку льда. </a:t>
            </a:r>
          </a:p>
          <a:p>
            <a:r>
              <a:rPr lang="ru-RU" sz="2000" dirty="0" smtClean="0">
                <a:solidFill>
                  <a:srgbClr val="002060"/>
                </a:solidFill>
                <a:latin typeface="Times New Roman" pitchFamily="18" charset="0"/>
                <a:cs typeface="Times New Roman" pitchFamily="18" charset="0"/>
              </a:rPr>
              <a:t>6. Попав случайно на тонкий лед, отходите назад скользящими осторожными шагами, не отрывая ног ото льда.</a:t>
            </a:r>
          </a:p>
          <a:p>
            <a:r>
              <a:rPr lang="ru-RU" sz="2000" dirty="0" smtClean="0">
                <a:solidFill>
                  <a:srgbClr val="002060"/>
                </a:solidFill>
                <a:latin typeface="Times New Roman" pitchFamily="18" charset="0"/>
                <a:cs typeface="Times New Roman" pitchFamily="18" charset="0"/>
              </a:rPr>
              <a:t> 7. Не ходите с грузом за плечами по ненадежному льду. Если этого нельзя избежать, обязательно снимайте одну из лямок заплечного мешка, чтобы сразу освободиться от него в случае провала.</a:t>
            </a:r>
          </a:p>
          <a:p>
            <a:r>
              <a:rPr lang="ru-RU" sz="2000" dirty="0" smtClean="0">
                <a:solidFill>
                  <a:srgbClr val="002060"/>
                </a:solidFill>
                <a:latin typeface="Times New Roman" pitchFamily="18" charset="0"/>
                <a:cs typeface="Times New Roman" pitchFamily="18" charset="0"/>
              </a:rPr>
              <a:t> 8. При провале под лед не теряйтесь, не пытайтесь ползти вперед и подламывать его локтями и грудью. Постарайтесь лечь "на спину и выползти на свой след, а затем, не вставая, отползти от опасного места. </a:t>
            </a:r>
            <a:endParaRPr lang="ru-RU" sz="2000" dirty="0">
              <a:solidFill>
                <a:srgbClr val="002060"/>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Презентация к уроку по теме: Шаблон (фон) презентации. Часть 32 |  Образовательная социальная сеть"/>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Прямоугольник 2"/>
          <p:cNvSpPr/>
          <p:nvPr/>
        </p:nvSpPr>
        <p:spPr>
          <a:xfrm>
            <a:off x="357158" y="2071678"/>
            <a:ext cx="8572560" cy="3785652"/>
          </a:xfrm>
          <a:prstGeom prst="rect">
            <a:avLst/>
          </a:prstGeom>
        </p:spPr>
        <p:txBody>
          <a:bodyPr wrap="square">
            <a:spAutoFit/>
          </a:bodyPr>
          <a:lstStyle/>
          <a:p>
            <a:r>
              <a:rPr lang="ru-RU" sz="2400" b="1" dirty="0" smtClean="0">
                <a:solidFill>
                  <a:srgbClr val="002060"/>
                </a:solidFill>
                <a:latin typeface="Times New Roman" pitchFamily="18" charset="0"/>
                <a:cs typeface="Times New Roman" pitchFamily="18" charset="0"/>
              </a:rPr>
              <a:t>При попадании под лёд необходимо: </a:t>
            </a:r>
          </a:p>
          <a:p>
            <a:r>
              <a:rPr lang="ru-RU" sz="2400" dirty="0" smtClean="0">
                <a:solidFill>
                  <a:srgbClr val="002060"/>
                </a:solidFill>
                <a:latin typeface="Times New Roman" pitchFamily="18" charset="0"/>
                <a:cs typeface="Times New Roman" pitchFamily="18" charset="0"/>
              </a:rPr>
              <a:t> Избавиться от тяжёлых, сковывающих движения предметов; </a:t>
            </a:r>
          </a:p>
          <a:p>
            <a:r>
              <a:rPr lang="ru-RU" sz="2400" dirty="0" smtClean="0">
                <a:solidFill>
                  <a:srgbClr val="002060"/>
                </a:solidFill>
                <a:latin typeface="Times New Roman" pitchFamily="18" charset="0"/>
                <a:cs typeface="Times New Roman" pitchFamily="18" charset="0"/>
              </a:rPr>
              <a:t> Не терять времени на освобождение от одежды, так как в первые минуты, до полного намокания, она удерживает человека на поверхности; </a:t>
            </a:r>
          </a:p>
          <a:p>
            <a:r>
              <a:rPr lang="ru-RU" sz="2400" dirty="0" smtClean="0">
                <a:solidFill>
                  <a:srgbClr val="002060"/>
                </a:solidFill>
                <a:latin typeface="Times New Roman" pitchFamily="18" charset="0"/>
                <a:cs typeface="Times New Roman" pitchFamily="18" charset="0"/>
              </a:rPr>
              <a:t> Выбираться на лёд в месте, где произошло падение; </a:t>
            </a:r>
          </a:p>
          <a:p>
            <a:r>
              <a:rPr lang="ru-RU" sz="2400" dirty="0" smtClean="0">
                <a:solidFill>
                  <a:srgbClr val="002060"/>
                </a:solidFill>
                <a:latin typeface="Times New Roman" pitchFamily="18" charset="0"/>
                <a:cs typeface="Times New Roman" pitchFamily="18" charset="0"/>
              </a:rPr>
              <a:t> Выползать на лёд методом «вкручивания», т.е. перекатываясь со спины на живот; </a:t>
            </a:r>
          </a:p>
          <a:p>
            <a:r>
              <a:rPr lang="ru-RU" sz="2400" dirty="0" smtClean="0">
                <a:solidFill>
                  <a:srgbClr val="002060"/>
                </a:solidFill>
                <a:latin typeface="Times New Roman" pitchFamily="18" charset="0"/>
                <a:cs typeface="Times New Roman" pitchFamily="18" charset="0"/>
              </a:rPr>
              <a:t> Втыкать в лёд острые предметы, подтягиваясь к ним; </a:t>
            </a:r>
          </a:p>
          <a:p>
            <a:r>
              <a:rPr lang="ru-RU" sz="2400" dirty="0" smtClean="0">
                <a:solidFill>
                  <a:srgbClr val="002060"/>
                </a:solidFill>
                <a:latin typeface="Times New Roman" pitchFamily="18" charset="0"/>
                <a:cs typeface="Times New Roman" pitchFamily="18" charset="0"/>
              </a:rPr>
              <a:t> Удаляться от полыньи ползком по собственным следам. </a:t>
            </a:r>
            <a:endParaRPr lang="ru-RU" sz="2400" dirty="0">
              <a:solidFill>
                <a:srgbClr val="002060"/>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Презентация к уроку по теме: Шаблон (фон) презентации. Часть 32 |  Образовательная социальная сеть"/>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Прямоугольник 2"/>
          <p:cNvSpPr/>
          <p:nvPr/>
        </p:nvSpPr>
        <p:spPr>
          <a:xfrm>
            <a:off x="357158" y="2143116"/>
            <a:ext cx="8358246" cy="4154984"/>
          </a:xfrm>
          <a:prstGeom prst="rect">
            <a:avLst/>
          </a:prstGeom>
        </p:spPr>
        <p:txBody>
          <a:bodyPr wrap="square">
            <a:spAutoFit/>
          </a:bodyPr>
          <a:lstStyle/>
          <a:p>
            <a:r>
              <a:rPr lang="ru-RU" b="1" dirty="0" smtClean="0"/>
              <a:t> </a:t>
            </a:r>
            <a:r>
              <a:rPr lang="ru-RU" sz="2400" b="1" dirty="0" smtClean="0">
                <a:solidFill>
                  <a:srgbClr val="002060"/>
                </a:solidFill>
                <a:latin typeface="Times New Roman" pitchFamily="18" charset="0"/>
                <a:cs typeface="Times New Roman" pitchFamily="18" charset="0"/>
              </a:rPr>
              <a:t>Во время загородных пеших или лыжных прогулок нас может подстерегать такие опасности как переохлаждение и обморожения. </a:t>
            </a:r>
          </a:p>
          <a:p>
            <a:r>
              <a:rPr lang="ru-RU" sz="2400" b="1" dirty="0" smtClean="0">
                <a:solidFill>
                  <a:srgbClr val="002060"/>
                </a:solidFill>
                <a:latin typeface="Times New Roman" pitchFamily="18" charset="0"/>
                <a:cs typeface="Times New Roman" pitchFamily="18" charset="0"/>
              </a:rPr>
              <a:t>Признаки переохлаждения: </a:t>
            </a:r>
          </a:p>
          <a:p>
            <a:r>
              <a:rPr lang="ru-RU" sz="2400" dirty="0" smtClean="0">
                <a:solidFill>
                  <a:srgbClr val="002060"/>
                </a:solidFill>
                <a:latin typeface="Times New Roman" pitchFamily="18" charset="0"/>
                <a:cs typeface="Times New Roman" pitchFamily="18" charset="0"/>
              </a:rPr>
              <a:t>1. Озноб и дрожь; 2. Нарушение сознания (заторможенность и апатия, бред и галлюцинации, неадекватное поведение); 3. Посинение или побледнение губ; 4. Снижение температуры тела </a:t>
            </a:r>
            <a:r>
              <a:rPr lang="ru-RU" sz="2400" b="1" dirty="0" smtClean="0">
                <a:solidFill>
                  <a:srgbClr val="002060"/>
                </a:solidFill>
                <a:latin typeface="Times New Roman" pitchFamily="18" charset="0"/>
                <a:cs typeface="Times New Roman" pitchFamily="18" charset="0"/>
              </a:rPr>
              <a:t>Признаки обморожения конечностей: </a:t>
            </a:r>
            <a:r>
              <a:rPr lang="ru-RU" sz="2400" dirty="0" smtClean="0">
                <a:solidFill>
                  <a:srgbClr val="002060"/>
                </a:solidFill>
                <a:latin typeface="Times New Roman" pitchFamily="18" charset="0"/>
                <a:cs typeface="Times New Roman" pitchFamily="18" charset="0"/>
              </a:rPr>
              <a:t>1. Потеря чувствительности; 2. Кожа бледная, твёрдая и холодная на ощупь; 3. Нет пульса у лодыжек; 4. При постукивании пальцем слышен деревянный звук. </a:t>
            </a:r>
            <a:endParaRPr lang="ru-RU" sz="2400" dirty="0">
              <a:solidFill>
                <a:srgbClr val="002060"/>
              </a:solidFill>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Презентация к уроку по теме: Шаблон (фон) презентации. Часть 32 |  Образовательная социальная сеть"/>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Прямоугольник 2"/>
          <p:cNvSpPr/>
          <p:nvPr/>
        </p:nvSpPr>
        <p:spPr>
          <a:xfrm>
            <a:off x="357158" y="1857364"/>
            <a:ext cx="8215370" cy="4154984"/>
          </a:xfrm>
          <a:prstGeom prst="rect">
            <a:avLst/>
          </a:prstGeom>
        </p:spPr>
        <p:txBody>
          <a:bodyPr wrap="square">
            <a:spAutoFit/>
          </a:bodyPr>
          <a:lstStyle/>
          <a:p>
            <a:r>
              <a:rPr lang="ru-RU" sz="2400" b="1" dirty="0" smtClean="0">
                <a:solidFill>
                  <a:srgbClr val="002060"/>
                </a:solidFill>
                <a:latin typeface="Times New Roman" pitchFamily="18" charset="0"/>
                <a:cs typeface="Times New Roman" pitchFamily="18" charset="0"/>
              </a:rPr>
              <a:t>Первая помощь при переохлаждении и обморожении: </a:t>
            </a:r>
          </a:p>
          <a:p>
            <a:r>
              <a:rPr lang="ru-RU" sz="2400" dirty="0" smtClean="0">
                <a:solidFill>
                  <a:srgbClr val="002060"/>
                </a:solidFill>
                <a:latin typeface="Times New Roman" pitchFamily="18" charset="0"/>
                <a:cs typeface="Times New Roman" pitchFamily="18" charset="0"/>
              </a:rPr>
              <a:t>1. Доставить пострадавшего в помещение и постараться согреть. Лучше всего это сделать с помощью ванны, температура воды в которой должна быть от 30 до 40 градусов (в случае обморожения конечностей, сначала опускают их в воду с температурой 20 градусов и за 20-30 минут доводят температуру воды до 40 градусов. 2. После согревания, следует высушить тело, одеть человека в сухую тёплую одежду и положить его в постель, укрыв тёплым одеялом. 3. Дать тёплое сладкое питьё или пищу с большим содержанием сахара</a:t>
            </a:r>
            <a:endParaRPr lang="ru-RU" sz="2400" dirty="0">
              <a:solidFill>
                <a:srgbClr val="002060"/>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Презентация к уроку по теме: Шаблон (фон) презентации. Часть 32 |  Образовательная социальная сеть"/>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Прямоугольник 2"/>
          <p:cNvSpPr/>
          <p:nvPr/>
        </p:nvSpPr>
        <p:spPr>
          <a:xfrm>
            <a:off x="285720" y="2551837"/>
            <a:ext cx="8429684" cy="2308324"/>
          </a:xfrm>
          <a:prstGeom prst="rect">
            <a:avLst/>
          </a:prstGeom>
        </p:spPr>
        <p:txBody>
          <a:bodyPr wrap="square">
            <a:spAutoFit/>
          </a:bodyPr>
          <a:lstStyle/>
          <a:p>
            <a:r>
              <a:rPr lang="ru-RU" sz="2400" b="1" dirty="0" smtClean="0">
                <a:solidFill>
                  <a:srgbClr val="002060"/>
                </a:solidFill>
                <a:latin typeface="Times New Roman" pitchFamily="18" charset="0"/>
                <a:cs typeface="Times New Roman" pitchFamily="18" charset="0"/>
              </a:rPr>
              <a:t>При обморожении нельзя:</a:t>
            </a:r>
          </a:p>
          <a:p>
            <a:r>
              <a:rPr lang="ru-RU" sz="2400" dirty="0" smtClean="0">
                <a:solidFill>
                  <a:srgbClr val="002060"/>
                </a:solidFill>
                <a:latin typeface="Times New Roman" pitchFamily="18" charset="0"/>
                <a:cs typeface="Times New Roman" pitchFamily="18" charset="0"/>
              </a:rPr>
              <a:t> 1. Растирать обмороженные участки тела снегом;</a:t>
            </a:r>
          </a:p>
          <a:p>
            <a:r>
              <a:rPr lang="ru-RU" sz="2400" dirty="0" smtClean="0">
                <a:solidFill>
                  <a:srgbClr val="002060"/>
                </a:solidFill>
                <a:latin typeface="Times New Roman" pitchFamily="18" charset="0"/>
                <a:cs typeface="Times New Roman" pitchFamily="18" charset="0"/>
              </a:rPr>
              <a:t> 2. Помещать обмороженные конечности сразу в тёплую воду или обкладывать тёплыми грелками; </a:t>
            </a:r>
          </a:p>
          <a:p>
            <a:r>
              <a:rPr lang="ru-RU" sz="2400" dirty="0" smtClean="0">
                <a:solidFill>
                  <a:srgbClr val="002060"/>
                </a:solidFill>
                <a:latin typeface="Times New Roman" pitchFamily="18" charset="0"/>
                <a:cs typeface="Times New Roman" pitchFamily="18" charset="0"/>
              </a:rPr>
              <a:t>3. Смазывать кожу маслами; </a:t>
            </a:r>
          </a:p>
          <a:p>
            <a:r>
              <a:rPr lang="ru-RU" sz="2400" dirty="0" smtClean="0">
                <a:solidFill>
                  <a:srgbClr val="002060"/>
                </a:solidFill>
                <a:latin typeface="Times New Roman" pitchFamily="18" charset="0"/>
                <a:cs typeface="Times New Roman" pitchFamily="18" charset="0"/>
              </a:rPr>
              <a:t>4. Давать большие дозы алкоголя.</a:t>
            </a:r>
            <a:endParaRPr lang="ru-RU" sz="2400" dirty="0">
              <a:solidFill>
                <a:srgbClr val="002060"/>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Презентация к уроку по теме: Шаблон (фон) презентации. Часть 32 |  Образовательная социальная сеть"/>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Прямоугольник 2"/>
          <p:cNvSpPr/>
          <p:nvPr/>
        </p:nvSpPr>
        <p:spPr>
          <a:xfrm>
            <a:off x="285720" y="2214554"/>
            <a:ext cx="8643998" cy="1200329"/>
          </a:xfrm>
          <a:prstGeom prst="rect">
            <a:avLst/>
          </a:prstGeom>
        </p:spPr>
        <p:txBody>
          <a:bodyPr wrap="square">
            <a:spAutoFit/>
          </a:bodyPr>
          <a:lstStyle/>
          <a:p>
            <a:r>
              <a:rPr lang="ru-RU" sz="2400" b="1" i="1" dirty="0" smtClean="0">
                <a:solidFill>
                  <a:srgbClr val="002060"/>
                </a:solidFill>
                <a:latin typeface="Times New Roman" pitchFamily="18" charset="0"/>
                <a:cs typeface="Times New Roman" pitchFamily="18" charset="0"/>
              </a:rPr>
              <a:t>При соблюдении всех этих несложных правил надеемся, что каникулы ваши пройдут весело, разнообразно и не принесут никаких неприятных ощущений.</a:t>
            </a:r>
            <a:endParaRPr lang="ru-RU" sz="2400" b="1" i="1" dirty="0">
              <a:solidFill>
                <a:srgbClr val="002060"/>
              </a:solidFill>
              <a:latin typeface="Times New Roman" pitchFamily="18" charset="0"/>
              <a:cs typeface="Times New Roman" pitchFamily="18" charset="0"/>
            </a:endParaRPr>
          </a:p>
        </p:txBody>
      </p:sp>
      <p:pic>
        <p:nvPicPr>
          <p:cNvPr id="2050" name="Picture 2" descr="Красивые поздравления с Новым годом в стихах и прозе"/>
          <p:cNvPicPr>
            <a:picLocks noChangeAspect="1" noChangeArrowheads="1"/>
          </p:cNvPicPr>
          <p:nvPr/>
        </p:nvPicPr>
        <p:blipFill>
          <a:blip r:embed="rId3"/>
          <a:srcRect/>
          <a:stretch>
            <a:fillRect/>
          </a:stretch>
        </p:blipFill>
        <p:spPr bwMode="auto">
          <a:xfrm>
            <a:off x="214282" y="3471882"/>
            <a:ext cx="8715436" cy="324326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Презентация к уроку по теме: Шаблон (фон) презентации. Часть 32 |  Образовательная социальная сеть"/>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6" name="Прямоугольник 5"/>
          <p:cNvSpPr/>
          <p:nvPr/>
        </p:nvSpPr>
        <p:spPr>
          <a:xfrm>
            <a:off x="357158" y="1857364"/>
            <a:ext cx="9072626" cy="5632311"/>
          </a:xfrm>
          <a:prstGeom prst="rect">
            <a:avLst/>
          </a:prstGeom>
        </p:spPr>
        <p:txBody>
          <a:bodyPr wrap="square">
            <a:spAutoFit/>
          </a:bodyPr>
          <a:lstStyle/>
          <a:p>
            <a:pPr algn="ctr"/>
            <a:r>
              <a:rPr lang="ru-RU" sz="2400" dirty="0" smtClean="0">
                <a:solidFill>
                  <a:srgbClr val="C00000"/>
                </a:solidFill>
              </a:rPr>
              <a:t> </a:t>
            </a:r>
            <a:r>
              <a:rPr lang="ru-RU" sz="2400" b="1" dirty="0" smtClean="0">
                <a:solidFill>
                  <a:srgbClr val="C00000"/>
                </a:solidFill>
                <a:latin typeface="Times New Roman" pitchFamily="18" charset="0"/>
                <a:cs typeface="Times New Roman" pitchFamily="18" charset="0"/>
              </a:rPr>
              <a:t>Правила поведения во время празднования Нового Года. </a:t>
            </a:r>
          </a:p>
          <a:p>
            <a:endParaRPr lang="ru-RU" sz="2400" b="1" dirty="0" smtClean="0">
              <a:solidFill>
                <a:srgbClr val="002060"/>
              </a:solidFill>
              <a:latin typeface="Times New Roman" pitchFamily="18" charset="0"/>
              <a:cs typeface="Times New Roman" pitchFamily="18" charset="0"/>
            </a:endParaRPr>
          </a:p>
          <a:p>
            <a:r>
              <a:rPr lang="ru-RU" sz="2400" b="1" dirty="0" smtClean="0">
                <a:solidFill>
                  <a:srgbClr val="002060"/>
                </a:solidFill>
                <a:latin typeface="Times New Roman" pitchFamily="18" charset="0"/>
                <a:cs typeface="Times New Roman" pitchFamily="18" charset="0"/>
              </a:rPr>
              <a:t>Запрещается посещать места массового скопления людей!!!</a:t>
            </a:r>
          </a:p>
          <a:p>
            <a:pPr marL="342900" indent="-342900"/>
            <a:r>
              <a:rPr lang="ru-RU" sz="2400" dirty="0">
                <a:solidFill>
                  <a:srgbClr val="002060"/>
                </a:solidFill>
                <a:latin typeface="Times New Roman" pitchFamily="18" charset="0"/>
                <a:cs typeface="Times New Roman" pitchFamily="18" charset="0"/>
              </a:rPr>
              <a:t>С</a:t>
            </a:r>
            <a:r>
              <a:rPr lang="ru-RU" sz="2400" dirty="0" smtClean="0">
                <a:solidFill>
                  <a:srgbClr val="002060"/>
                </a:solidFill>
                <a:latin typeface="Times New Roman" pitchFamily="18" charset="0"/>
                <a:cs typeface="Times New Roman" pitchFamily="18" charset="0"/>
              </a:rPr>
              <a:t>тарайтесь держаться подальше от новогодних гуляний, во избежание получения травм. </a:t>
            </a:r>
          </a:p>
          <a:p>
            <a:pPr marL="342900" indent="-342900"/>
            <a:r>
              <a:rPr lang="ru-RU" sz="2400" b="1" dirty="0" smtClean="0">
                <a:solidFill>
                  <a:srgbClr val="002060"/>
                </a:solidFill>
                <a:latin typeface="Times New Roman" pitchFamily="18" charset="0"/>
                <a:cs typeface="Times New Roman" pitchFamily="18" charset="0"/>
              </a:rPr>
              <a:t>Следует: </a:t>
            </a:r>
          </a:p>
          <a:p>
            <a:pPr marL="342900" indent="-342900"/>
            <a:r>
              <a:rPr lang="ru-RU" sz="2400" dirty="0" smtClean="0">
                <a:solidFill>
                  <a:srgbClr val="002060"/>
                </a:solidFill>
                <a:latin typeface="Times New Roman" pitchFamily="18" charset="0"/>
                <a:cs typeface="Times New Roman" pitchFamily="18" charset="0"/>
              </a:rPr>
              <a:t>1. Подчиняться законным предупреждениям и требованиям администрации, полиции и иных лиц, ответственных за поддержание порядка, пожарной безопасности. </a:t>
            </a:r>
          </a:p>
          <a:p>
            <a:pPr marL="342900" indent="-342900"/>
            <a:r>
              <a:rPr lang="ru-RU" sz="2400" dirty="0" smtClean="0">
                <a:solidFill>
                  <a:srgbClr val="002060"/>
                </a:solidFill>
                <a:latin typeface="Times New Roman" pitchFamily="18" charset="0"/>
                <a:cs typeface="Times New Roman" pitchFamily="18" charset="0"/>
              </a:rPr>
              <a:t>2.Не допускайте действия, способные создать опасность для окружающих и приводящих к созданию экстремальной ситуации. </a:t>
            </a:r>
          </a:p>
          <a:p>
            <a:pPr marL="342900" indent="-342900"/>
            <a:endParaRPr lang="ru-RU" sz="2400" dirty="0" smtClean="0">
              <a:solidFill>
                <a:srgbClr val="002060"/>
              </a:solidFill>
              <a:latin typeface="Times New Roman" pitchFamily="18" charset="0"/>
              <a:cs typeface="Times New Roman" pitchFamily="18" charset="0"/>
            </a:endParaRPr>
          </a:p>
          <a:p>
            <a:pPr marL="342900" indent="-342900"/>
            <a:endParaRPr lang="ru-RU" sz="2400" dirty="0" smtClean="0">
              <a:solidFill>
                <a:srgbClr val="002060"/>
              </a:solidFill>
              <a:latin typeface="Times New Roman" pitchFamily="18" charset="0"/>
              <a:cs typeface="Times New Roman" pitchFamily="18" charset="0"/>
            </a:endParaRPr>
          </a:p>
          <a:p>
            <a:pPr marL="342900" indent="-342900"/>
            <a:endParaRPr lang="ru-RU" sz="2400" dirty="0" smtClean="0">
              <a:solidFill>
                <a:srgbClr val="002060"/>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Презентация к уроку по теме: Шаблон (фон) презентации. Часть 32 |  Образовательная социальная сеть"/>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Прямоугольник 2"/>
          <p:cNvSpPr/>
          <p:nvPr/>
        </p:nvSpPr>
        <p:spPr>
          <a:xfrm>
            <a:off x="428596" y="2214554"/>
            <a:ext cx="8286808" cy="3785652"/>
          </a:xfrm>
          <a:prstGeom prst="rect">
            <a:avLst/>
          </a:prstGeom>
        </p:spPr>
        <p:txBody>
          <a:bodyPr wrap="square">
            <a:spAutoFit/>
          </a:bodyPr>
          <a:lstStyle/>
          <a:p>
            <a:pPr algn="ctr"/>
            <a:r>
              <a:rPr lang="ru-RU" sz="2400" dirty="0" smtClean="0"/>
              <a:t> </a:t>
            </a:r>
            <a:r>
              <a:rPr lang="ru-RU" sz="2400" b="1" dirty="0" smtClean="0">
                <a:solidFill>
                  <a:srgbClr val="C00000"/>
                </a:solidFill>
                <a:latin typeface="Times New Roman" pitchFamily="18" charset="0"/>
                <a:cs typeface="Times New Roman" pitchFamily="18" charset="0"/>
              </a:rPr>
              <a:t>Правила пожарной безопасности во время новогодних праздников.</a:t>
            </a:r>
          </a:p>
          <a:p>
            <a:r>
              <a:rPr lang="ru-RU" sz="2400" dirty="0" smtClean="0">
                <a:solidFill>
                  <a:srgbClr val="002060"/>
                </a:solidFill>
                <a:latin typeface="Times New Roman" pitchFamily="18" charset="0"/>
                <a:cs typeface="Times New Roman" pitchFamily="18" charset="0"/>
              </a:rPr>
              <a:t> 1. Не украшайте ёлку матерчатыми и пластмассовыми игрушками. </a:t>
            </a:r>
          </a:p>
          <a:p>
            <a:r>
              <a:rPr lang="ru-RU" sz="2400" dirty="0" smtClean="0">
                <a:solidFill>
                  <a:srgbClr val="002060"/>
                </a:solidFill>
                <a:latin typeface="Times New Roman" pitchFamily="18" charset="0"/>
                <a:cs typeface="Times New Roman" pitchFamily="18" charset="0"/>
              </a:rPr>
              <a:t>2. Не обкладывайте подставку ёлки ватой. </a:t>
            </a:r>
          </a:p>
          <a:p>
            <a:r>
              <a:rPr lang="ru-RU" sz="2400" dirty="0" smtClean="0">
                <a:solidFill>
                  <a:srgbClr val="002060"/>
                </a:solidFill>
                <a:latin typeface="Times New Roman" pitchFamily="18" charset="0"/>
                <a:cs typeface="Times New Roman" pitchFamily="18" charset="0"/>
              </a:rPr>
              <a:t>3. Освещать ёлку следует только </a:t>
            </a:r>
            <a:r>
              <a:rPr lang="ru-RU" sz="2400" dirty="0" err="1" smtClean="0">
                <a:solidFill>
                  <a:srgbClr val="002060"/>
                </a:solidFill>
                <a:latin typeface="Times New Roman" pitchFamily="18" charset="0"/>
                <a:cs typeface="Times New Roman" pitchFamily="18" charset="0"/>
              </a:rPr>
              <a:t>электрогирляндами</a:t>
            </a:r>
            <a:r>
              <a:rPr lang="ru-RU" sz="2400" dirty="0" smtClean="0">
                <a:solidFill>
                  <a:srgbClr val="002060"/>
                </a:solidFill>
                <a:latin typeface="Times New Roman" pitchFamily="18" charset="0"/>
                <a:cs typeface="Times New Roman" pitchFamily="18" charset="0"/>
              </a:rPr>
              <a:t> промышленного производства. </a:t>
            </a:r>
          </a:p>
          <a:p>
            <a:r>
              <a:rPr lang="ru-RU" sz="2400" dirty="0" smtClean="0">
                <a:solidFill>
                  <a:srgbClr val="002060"/>
                </a:solidFill>
                <a:latin typeface="Times New Roman" pitchFamily="18" charset="0"/>
                <a:cs typeface="Times New Roman" pitchFamily="18" charset="0"/>
              </a:rPr>
              <a:t>4. В помещении не разрешается зажигать бенгальские огни, применять хлопушки и восковые свечи.</a:t>
            </a:r>
          </a:p>
          <a:p>
            <a:r>
              <a:rPr lang="ru-RU" sz="2400" dirty="0" smtClean="0">
                <a:solidFill>
                  <a:srgbClr val="002060"/>
                </a:solidFill>
                <a:latin typeface="Times New Roman" pitchFamily="18" charset="0"/>
                <a:cs typeface="Times New Roman" pitchFamily="18" charset="0"/>
              </a:rPr>
              <a:t> Помните, открытый огонь всегда опасен!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Презентация к уроку по теме: Шаблон (фон) презентации. Часть 32 |  Образовательная социальная сеть"/>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Прямоугольник 2"/>
          <p:cNvSpPr/>
          <p:nvPr/>
        </p:nvSpPr>
        <p:spPr>
          <a:xfrm>
            <a:off x="428596" y="2000240"/>
            <a:ext cx="8286808" cy="3416320"/>
          </a:xfrm>
          <a:prstGeom prst="rect">
            <a:avLst/>
          </a:prstGeom>
        </p:spPr>
        <p:txBody>
          <a:bodyPr wrap="square">
            <a:spAutoFit/>
          </a:bodyPr>
          <a:lstStyle/>
          <a:p>
            <a:r>
              <a:rPr lang="ru-RU" dirty="0" smtClean="0"/>
              <a:t> </a:t>
            </a:r>
            <a:r>
              <a:rPr lang="ru-RU" sz="2400" b="1" dirty="0" smtClean="0">
                <a:solidFill>
                  <a:srgbClr val="C00000"/>
                </a:solidFill>
                <a:latin typeface="Times New Roman" pitchFamily="18" charset="0"/>
                <a:cs typeface="Times New Roman" pitchFamily="18" charset="0"/>
              </a:rPr>
              <a:t>Правила пожарной безопасности во время новогодних праздников.</a:t>
            </a:r>
          </a:p>
          <a:p>
            <a:r>
              <a:rPr lang="ru-RU" sz="2400" dirty="0" smtClean="0">
                <a:solidFill>
                  <a:srgbClr val="002060"/>
                </a:solidFill>
                <a:latin typeface="Times New Roman" pitchFamily="18" charset="0"/>
                <a:cs typeface="Times New Roman" pitchFamily="18" charset="0"/>
              </a:rPr>
              <a:t>5. Не следует использовать пиротехнику, если вы не понимаете как ею пользоваться, а инструкции не прилагается, или она написана на непонятном вам языке.</a:t>
            </a:r>
          </a:p>
          <a:p>
            <a:r>
              <a:rPr lang="ru-RU" sz="2400" dirty="0" smtClean="0">
                <a:solidFill>
                  <a:srgbClr val="002060"/>
                </a:solidFill>
                <a:latin typeface="Times New Roman" pitchFamily="18" charset="0"/>
                <a:cs typeface="Times New Roman" pitchFamily="18" charset="0"/>
              </a:rPr>
              <a:t> 6. Нельзя ремонтировать и вторично использовать не сработавшую пиротехнику. </a:t>
            </a:r>
          </a:p>
          <a:p>
            <a:r>
              <a:rPr lang="ru-RU" sz="2400" dirty="0" smtClean="0">
                <a:solidFill>
                  <a:srgbClr val="002060"/>
                </a:solidFill>
                <a:latin typeface="Times New Roman" pitchFamily="18" charset="0"/>
                <a:cs typeface="Times New Roman" pitchFamily="18" charset="0"/>
              </a:rPr>
              <a:t>7. Категорически запрещается применять самодельные пиротехнические устройства. </a:t>
            </a:r>
            <a:endParaRPr lang="ru-RU" sz="2400" dirty="0">
              <a:solidFill>
                <a:srgbClr val="002060"/>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Презентация к уроку по теме: Шаблон (фон) презентации. Часть 32 |  Образовательная социальная сеть"/>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Прямоугольник 2"/>
          <p:cNvSpPr/>
          <p:nvPr/>
        </p:nvSpPr>
        <p:spPr>
          <a:xfrm>
            <a:off x="500034" y="1841242"/>
            <a:ext cx="7929618" cy="4154984"/>
          </a:xfrm>
          <a:prstGeom prst="rect">
            <a:avLst/>
          </a:prstGeom>
        </p:spPr>
        <p:txBody>
          <a:bodyPr wrap="square">
            <a:spAutoFit/>
          </a:bodyPr>
          <a:lstStyle/>
          <a:p>
            <a:pPr algn="ctr"/>
            <a:r>
              <a:rPr lang="ru-RU" sz="2400" b="1" dirty="0" smtClean="0"/>
              <a:t> </a:t>
            </a:r>
            <a:r>
              <a:rPr lang="ru-RU" sz="2400" b="1" dirty="0" smtClean="0">
                <a:solidFill>
                  <a:srgbClr val="C00000"/>
                </a:solidFill>
                <a:latin typeface="Times New Roman" pitchFamily="18" charset="0"/>
                <a:cs typeface="Times New Roman" pitchFamily="18" charset="0"/>
              </a:rPr>
              <a:t>Правила поведения на дороге. </a:t>
            </a:r>
          </a:p>
          <a:p>
            <a:r>
              <a:rPr lang="ru-RU" sz="2400" dirty="0" smtClean="0">
                <a:solidFill>
                  <a:srgbClr val="002060"/>
                </a:solidFill>
                <a:latin typeface="Times New Roman" pitchFamily="18" charset="0"/>
                <a:cs typeface="Times New Roman" pitchFamily="18" charset="0"/>
              </a:rPr>
              <a:t>1. Переходите дорогу только на зелёный сигнал светофора. 2. Переходить дорогу можно только на пешеходном переходе, обозначенном специальным знаком и «зеброй». 3. При переходе через дорогу на пешеходном переходе, не оборудованном светофором, следует не забывать сначала посмотреть направо, а, дойдя до середины дороги, налево. 4. Не следует перебегать дорогу перед близко едущей машиной. Лучше подождать, когда она проедет. </a:t>
            </a:r>
          </a:p>
          <a:p>
            <a:r>
              <a:rPr lang="ru-RU" sz="2400" dirty="0" smtClean="0">
                <a:solidFill>
                  <a:srgbClr val="002060"/>
                </a:solidFill>
                <a:latin typeface="Times New Roman" pitchFamily="18" charset="0"/>
                <a:cs typeface="Times New Roman" pitchFamily="18" charset="0"/>
              </a:rPr>
              <a:t>5. Не забывайте, что при переходе через дорогу автобус и троллейбус следует обходить сзади, а трамвай спереди. </a:t>
            </a:r>
            <a:endParaRPr lang="ru-RU" sz="2400" dirty="0">
              <a:solidFill>
                <a:srgbClr val="002060"/>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Презентация к уроку по теме: Шаблон (фон) презентации. Часть 32 |  Образовательная социальная сеть"/>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Прямоугольник 2"/>
          <p:cNvSpPr/>
          <p:nvPr/>
        </p:nvSpPr>
        <p:spPr>
          <a:xfrm>
            <a:off x="500034" y="1841242"/>
            <a:ext cx="7929618" cy="3416320"/>
          </a:xfrm>
          <a:prstGeom prst="rect">
            <a:avLst/>
          </a:prstGeom>
        </p:spPr>
        <p:txBody>
          <a:bodyPr wrap="square">
            <a:spAutoFit/>
          </a:bodyPr>
          <a:lstStyle/>
          <a:p>
            <a:pPr algn="ctr"/>
            <a:r>
              <a:rPr lang="ru-RU" b="1" dirty="0" smtClean="0"/>
              <a:t> </a:t>
            </a:r>
            <a:r>
              <a:rPr lang="ru-RU" sz="2400" b="1" dirty="0" smtClean="0">
                <a:solidFill>
                  <a:srgbClr val="C00000"/>
                </a:solidFill>
                <a:latin typeface="Times New Roman" pitchFamily="18" charset="0"/>
                <a:cs typeface="Times New Roman" pitchFamily="18" charset="0"/>
              </a:rPr>
              <a:t>Правила поведения на дороге. </a:t>
            </a:r>
          </a:p>
          <a:p>
            <a:r>
              <a:rPr lang="ru-RU" sz="2400" dirty="0" smtClean="0">
                <a:solidFill>
                  <a:srgbClr val="002060"/>
                </a:solidFill>
                <a:latin typeface="Times New Roman" pitchFamily="18" charset="0"/>
                <a:cs typeface="Times New Roman" pitchFamily="18" charset="0"/>
              </a:rPr>
              <a:t>6. При проезде в пригородных поездах соблюдайте правила поведения; переходите железнодорожные пути в строго отведённых для этого местах. </a:t>
            </a:r>
          </a:p>
          <a:p>
            <a:r>
              <a:rPr lang="ru-RU" sz="2400" dirty="0" smtClean="0">
                <a:solidFill>
                  <a:srgbClr val="002060"/>
                </a:solidFill>
                <a:latin typeface="Times New Roman" pitchFamily="18" charset="0"/>
                <a:cs typeface="Times New Roman" pitchFamily="18" charset="0"/>
              </a:rPr>
              <a:t>7. При пользовании общественным транспортом соблюдайте правила поведения в общественном транспорте, будьте вежливы, уступайте места пожилым пассажирам, инвалидам, пассажирам с детьми и беременным женщинам. </a:t>
            </a:r>
            <a:endParaRPr lang="ru-RU" sz="2400" dirty="0">
              <a:solidFill>
                <a:srgbClr val="002060"/>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Презентация к уроку по теме: Шаблон (фон) презентации. Часть 32 |  Образовательная социальная сеть"/>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Прямоугольник 2"/>
          <p:cNvSpPr/>
          <p:nvPr/>
        </p:nvSpPr>
        <p:spPr>
          <a:xfrm>
            <a:off x="214282" y="2000240"/>
            <a:ext cx="8572560" cy="4154984"/>
          </a:xfrm>
          <a:prstGeom prst="rect">
            <a:avLst/>
          </a:prstGeom>
        </p:spPr>
        <p:txBody>
          <a:bodyPr wrap="square">
            <a:spAutoFit/>
          </a:bodyPr>
          <a:lstStyle/>
          <a:p>
            <a:pPr algn="ctr"/>
            <a:r>
              <a:rPr lang="ru-RU" sz="2400" dirty="0" smtClean="0">
                <a:solidFill>
                  <a:srgbClr val="C00000"/>
                </a:solidFill>
              </a:rPr>
              <a:t> </a:t>
            </a:r>
            <a:r>
              <a:rPr lang="ru-RU" sz="2400" b="1" dirty="0" smtClean="0">
                <a:solidFill>
                  <a:srgbClr val="C00000"/>
                </a:solidFill>
                <a:latin typeface="Times New Roman" pitchFamily="18" charset="0"/>
                <a:cs typeface="Times New Roman" pitchFamily="18" charset="0"/>
              </a:rPr>
              <a:t>Правила поведения на общественном катке.</a:t>
            </a:r>
          </a:p>
          <a:p>
            <a:r>
              <a:rPr lang="ru-RU" sz="2400" dirty="0" smtClean="0">
                <a:solidFill>
                  <a:srgbClr val="002060"/>
                </a:solidFill>
                <a:latin typeface="Times New Roman" pitchFamily="18" charset="0"/>
                <a:cs typeface="Times New Roman" pitchFamily="18" charset="0"/>
              </a:rPr>
              <a:t>Во время нахождения на катке ЗАПРЕЩАЕТСЯ: 1. Бегать, прыгать, толкаться, баловаться, кататься на высокой скорости, играть в хоккей, совершать любые действия, мешающие остальным посетителям; </a:t>
            </a:r>
          </a:p>
          <a:p>
            <a:r>
              <a:rPr lang="ru-RU" sz="2400" dirty="0" smtClean="0">
                <a:solidFill>
                  <a:srgbClr val="002060"/>
                </a:solidFill>
                <a:latin typeface="Times New Roman" pitchFamily="18" charset="0"/>
                <a:cs typeface="Times New Roman" pitchFamily="18" charset="0"/>
              </a:rPr>
              <a:t>2. Бросать на лёд мусор или любые другие предметы. Пожалуйста, пользуйтесь мусорными баками; </a:t>
            </a:r>
          </a:p>
          <a:p>
            <a:r>
              <a:rPr lang="ru-RU" sz="2400" dirty="0" smtClean="0">
                <a:solidFill>
                  <a:srgbClr val="002060"/>
                </a:solidFill>
                <a:latin typeface="Times New Roman" pitchFamily="18" charset="0"/>
                <a:cs typeface="Times New Roman" pitchFamily="18" charset="0"/>
              </a:rPr>
              <a:t>3. Портить инвентарь и ледовое покрытие; </a:t>
            </a:r>
          </a:p>
          <a:p>
            <a:r>
              <a:rPr lang="ru-RU" sz="2400" dirty="0" smtClean="0">
                <a:solidFill>
                  <a:srgbClr val="002060"/>
                </a:solidFill>
                <a:latin typeface="Times New Roman" pitchFamily="18" charset="0"/>
                <a:cs typeface="Times New Roman" pitchFamily="18" charset="0"/>
              </a:rPr>
              <a:t>4. Выходить на лед с животными. </a:t>
            </a:r>
          </a:p>
          <a:p>
            <a:r>
              <a:rPr lang="ru-RU" sz="2400" dirty="0" smtClean="0">
                <a:solidFill>
                  <a:srgbClr val="002060"/>
                </a:solidFill>
                <a:latin typeface="Times New Roman" pitchFamily="18" charset="0"/>
                <a:cs typeface="Times New Roman" pitchFamily="18" charset="0"/>
              </a:rPr>
              <a:t>5. Применять взрывчатые и легковоспламеняющиеся вещества (в том числе пиротехнические изделия). </a:t>
            </a:r>
            <a:endParaRPr lang="ru-RU" sz="2400" dirty="0">
              <a:solidFill>
                <a:srgbClr val="002060"/>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Презентация к уроку по теме: Шаблон (фон) презентации. Часть 32 |  Образовательная социальная сеть"/>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Прямоугольник 2"/>
          <p:cNvSpPr/>
          <p:nvPr/>
        </p:nvSpPr>
        <p:spPr>
          <a:xfrm>
            <a:off x="214282" y="2000240"/>
            <a:ext cx="8572560" cy="4154984"/>
          </a:xfrm>
          <a:prstGeom prst="rect">
            <a:avLst/>
          </a:prstGeom>
        </p:spPr>
        <p:txBody>
          <a:bodyPr wrap="square">
            <a:spAutoFit/>
          </a:bodyPr>
          <a:lstStyle/>
          <a:p>
            <a:pPr algn="ctr"/>
            <a:r>
              <a:rPr lang="ru-RU" sz="2400" dirty="0" smtClean="0">
                <a:solidFill>
                  <a:srgbClr val="C00000"/>
                </a:solidFill>
              </a:rPr>
              <a:t> </a:t>
            </a:r>
            <a:r>
              <a:rPr lang="ru-RU" sz="2400" b="1" dirty="0" smtClean="0">
                <a:solidFill>
                  <a:srgbClr val="C00000"/>
                </a:solidFill>
                <a:latin typeface="Times New Roman" pitchFamily="18" charset="0"/>
                <a:cs typeface="Times New Roman" pitchFamily="18" charset="0"/>
              </a:rPr>
              <a:t>Правила поведения на общественном катке.</a:t>
            </a:r>
          </a:p>
          <a:p>
            <a:r>
              <a:rPr lang="ru-RU" sz="2400" dirty="0" smtClean="0">
                <a:solidFill>
                  <a:srgbClr val="002060"/>
                </a:solidFill>
                <a:latin typeface="Times New Roman" pitchFamily="18" charset="0"/>
                <a:cs typeface="Times New Roman" pitchFamily="18" charset="0"/>
              </a:rPr>
              <a:t>6. Проявлять неуважение к обслуживающему персоналу и посетителям катка. </a:t>
            </a:r>
          </a:p>
          <a:p>
            <a:r>
              <a:rPr lang="ru-RU" sz="2400" dirty="0" smtClean="0">
                <a:solidFill>
                  <a:srgbClr val="002060"/>
                </a:solidFill>
                <a:latin typeface="Times New Roman" pitchFamily="18" charset="0"/>
                <a:cs typeface="Times New Roman" pitchFamily="18" charset="0"/>
              </a:rPr>
              <a:t>7. Во время катания на льду могут появляться трещины и выбоины. Во избежание неожиданных падений и травм просим Вас быть внимательными и аккуратными. В случае получения травмы незамедлительно сообщите об этом персоналу катка. Вам окажут помощь. </a:t>
            </a:r>
          </a:p>
          <a:p>
            <a:r>
              <a:rPr lang="ru-RU" sz="2400" dirty="0" smtClean="0">
                <a:solidFill>
                  <a:srgbClr val="002060"/>
                </a:solidFill>
                <a:latin typeface="Times New Roman" pitchFamily="18" charset="0"/>
                <a:cs typeface="Times New Roman" pitchFamily="18" charset="0"/>
              </a:rPr>
              <a:t>8. Помните, что администрация катка не несет ответственности за рисковые ситуации, связанные с нарушением здоровья посетителей (травмы, ушибы и др.). </a:t>
            </a:r>
            <a:endParaRPr lang="ru-RU" sz="2400" dirty="0">
              <a:solidFill>
                <a:srgbClr val="002060"/>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Презентация к уроку по теме: Шаблон (фон) презентации. Часть 32 |  Образовательная социальная сеть"/>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Прямоугольник 2"/>
          <p:cNvSpPr/>
          <p:nvPr/>
        </p:nvSpPr>
        <p:spPr>
          <a:xfrm>
            <a:off x="357158" y="1785926"/>
            <a:ext cx="8286808" cy="4524315"/>
          </a:xfrm>
          <a:prstGeom prst="rect">
            <a:avLst/>
          </a:prstGeom>
        </p:spPr>
        <p:txBody>
          <a:bodyPr wrap="square">
            <a:spAutoFit/>
          </a:bodyPr>
          <a:lstStyle/>
          <a:p>
            <a:pPr algn="ctr"/>
            <a:r>
              <a:rPr lang="ru-RU" b="1" dirty="0" smtClean="0">
                <a:solidFill>
                  <a:srgbClr val="002060"/>
                </a:solidFill>
              </a:rPr>
              <a:t> </a:t>
            </a:r>
            <a:r>
              <a:rPr lang="ru-RU" sz="2400" b="1" dirty="0" smtClean="0">
                <a:solidFill>
                  <a:srgbClr val="002060"/>
                </a:solidFill>
                <a:latin typeface="Times New Roman" pitchFamily="18" charset="0"/>
                <a:cs typeface="Times New Roman" pitchFamily="18" charset="0"/>
              </a:rPr>
              <a:t>Правила поведения зимой на открытых водоёмах. (Осторожно, тонкий лёд!)</a:t>
            </a:r>
          </a:p>
          <a:p>
            <a:r>
              <a:rPr lang="ru-RU" sz="2400" dirty="0" smtClean="0">
                <a:solidFill>
                  <a:srgbClr val="002060"/>
                </a:solidFill>
                <a:latin typeface="Times New Roman" pitchFamily="18" charset="0"/>
                <a:cs typeface="Times New Roman" pitchFamily="18" charset="0"/>
              </a:rPr>
              <a:t> 1. Не выходите на тонкий неокрепший лед. </a:t>
            </a:r>
          </a:p>
          <a:p>
            <a:r>
              <a:rPr lang="ru-RU" sz="2400" dirty="0" smtClean="0">
                <a:solidFill>
                  <a:srgbClr val="002060"/>
                </a:solidFill>
                <a:latin typeface="Times New Roman" pitchFamily="18" charset="0"/>
                <a:cs typeface="Times New Roman" pitchFamily="18" charset="0"/>
              </a:rPr>
              <a:t>2. Места с темным прозрачным льдом более надежны, чем соседние с ним — непрозрачные, замерзавшие со снегом.</a:t>
            </a:r>
          </a:p>
          <a:p>
            <a:r>
              <a:rPr lang="ru-RU" sz="2400" dirty="0" smtClean="0">
                <a:solidFill>
                  <a:srgbClr val="002060"/>
                </a:solidFill>
                <a:latin typeface="Times New Roman" pitchFamily="18" charset="0"/>
                <a:cs typeface="Times New Roman" pitchFamily="18" charset="0"/>
              </a:rPr>
              <a:t> 3. Не пользуйтесь коньками на первом льду. На них очень легко въехать на тонкий, неокрепший лед или в полынью. </a:t>
            </a:r>
          </a:p>
          <a:p>
            <a:r>
              <a:rPr lang="ru-RU" sz="2400" dirty="0" smtClean="0">
                <a:solidFill>
                  <a:srgbClr val="002060"/>
                </a:solidFill>
                <a:latin typeface="Times New Roman" pitchFamily="18" charset="0"/>
                <a:cs typeface="Times New Roman" pitchFamily="18" charset="0"/>
              </a:rPr>
              <a:t>4. В случае крайней необходимости перехода опасного места на льду завяжите вокруг пояса шнур, оставив за собой свободно волочащийся конец, если сзади движется товарищ. Переходите это место с большим шестом в руках, держа </a:t>
            </a:r>
            <a:r>
              <a:rPr lang="ru-RU" sz="2400" dirty="0" err="1" smtClean="0">
                <a:solidFill>
                  <a:srgbClr val="002060"/>
                </a:solidFill>
                <a:latin typeface="Times New Roman" pitchFamily="18" charset="0"/>
                <a:cs typeface="Times New Roman" pitchFamily="18" charset="0"/>
              </a:rPr>
              <a:t>eгo</a:t>
            </a:r>
            <a:r>
              <a:rPr lang="ru-RU" sz="2400" dirty="0" smtClean="0">
                <a:solidFill>
                  <a:srgbClr val="002060"/>
                </a:solidFill>
                <a:latin typeface="Times New Roman" pitchFamily="18" charset="0"/>
                <a:cs typeface="Times New Roman" pitchFamily="18" charset="0"/>
              </a:rPr>
              <a:t> поперек тела. </a:t>
            </a:r>
            <a:endParaRPr lang="ru-RU" sz="2400" dirty="0">
              <a:solidFill>
                <a:srgbClr val="002060"/>
              </a:solidFill>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1133</Words>
  <Application>Microsoft Office PowerPoint</Application>
  <PresentationFormat>Экран (4:3)</PresentationFormat>
  <Paragraphs>63</Paragraphs>
  <Slides>15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15</vt:i4>
      </vt:variant>
    </vt:vector>
  </HeadingPairs>
  <TitlesOfParts>
    <vt:vector size="19" baseType="lpstr">
      <vt:lpstr>Arial</vt:lpstr>
      <vt:lpstr>Calibri</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Пользователь</dc:creator>
  <cp:lastModifiedBy>User</cp:lastModifiedBy>
  <cp:revision>15</cp:revision>
  <dcterms:created xsi:type="dcterms:W3CDTF">2020-12-23T04:27:37Z</dcterms:created>
  <dcterms:modified xsi:type="dcterms:W3CDTF">2023-12-25T15:49:18Z</dcterms:modified>
</cp:coreProperties>
</file>