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0158413" cy="7621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6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5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8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9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subTitle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ubTitle"/>
          </p:nvPr>
        </p:nvSpPr>
        <p:spPr>
          <a:xfrm>
            <a:off x="1042560" y="425520"/>
            <a:ext cx="8481960" cy="7684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 type="body"/>
          </p:nvPr>
        </p:nvSpPr>
        <p:spPr>
          <a:xfrm>
            <a:off x="5388840" y="462564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391032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6778440" y="254016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body"/>
          </p:nvPr>
        </p:nvSpPr>
        <p:spPr>
          <a:xfrm>
            <a:off x="104256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 type="body"/>
          </p:nvPr>
        </p:nvSpPr>
        <p:spPr>
          <a:xfrm>
            <a:off x="391032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03" name="PlaceHolder 7"/>
          <p:cNvSpPr>
            <a:spLocks noGrp="1"/>
          </p:cNvSpPr>
          <p:nvPr>
            <p:ph type="body"/>
          </p:nvPr>
        </p:nvSpPr>
        <p:spPr>
          <a:xfrm>
            <a:off x="6778440" y="4625640"/>
            <a:ext cx="2730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56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388840" y="2540160"/>
            <a:ext cx="413892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042560" y="4625640"/>
            <a:ext cx="8481960" cy="19040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200" b="0" strike="noStrike" spc="-1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5600" b="0" strike="noStrike" spc="-1">
                <a:solidFill>
                  <a:srgbClr val="2A1A00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52360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Click to edit the outline text format</a:t>
            </a:r>
          </a:p>
          <a:p>
            <a:pPr marL="760320" lvl="1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Second Outline Level</a:t>
            </a:r>
          </a:p>
          <a:p>
            <a:pPr marL="1268280" lvl="2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Third Outline Level</a:t>
            </a:r>
          </a:p>
          <a:p>
            <a:pPr marL="1776240" lvl="3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Fourth Outline Level</a:t>
            </a:r>
          </a:p>
          <a:p>
            <a:pPr marL="2284200" lvl="4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Fifth Outline Level</a:t>
            </a:r>
          </a:p>
          <a:p>
            <a:pPr marL="2284200" lvl="5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Sixth Outline Level</a:t>
            </a:r>
          </a:p>
          <a:p>
            <a:pPr marL="2284200" lvl="6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042560" y="7083360"/>
            <a:ext cx="1941480" cy="387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365280" y="7083000"/>
            <a:ext cx="342900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175520" y="7083000"/>
            <a:ext cx="234936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5B5D80-A3B0-4600-A93D-535FD68EDF3D}" type="slidenum">
              <a:rPr lang="en-US" sz="1100" b="0" strike="noStrike" spc="-1">
                <a:solidFill>
                  <a:srgbClr val="595959"/>
                </a:solidFill>
                <a:latin typeface="Times New Roman"/>
              </a:rPr>
              <a:t>‹#›</a:t>
            </a:fld>
            <a:endParaRPr lang="en-US" sz="1100" b="0" strike="noStrike" spc="-1">
              <a:latin typeface="Times New Roman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992340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992340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0"/>
            <a:ext cx="754200" cy="7620120"/>
          </a:xfrm>
          <a:custGeom>
            <a:avLst/>
            <a:gdLst/>
            <a:ahLst/>
            <a:cxnLst/>
            <a:rect l="l" t="t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98400" y="406440"/>
            <a:ext cx="8763120" cy="1471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3600" b="0" strike="noStrike" spc="-1">
                <a:solidFill>
                  <a:srgbClr val="000000"/>
                </a:solidFill>
                <a:latin typeface="Calibri Light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98400" y="2028600"/>
            <a:ext cx="8763120" cy="4833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8640" indent="-18864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569880" lvl="1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950760" lvl="2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331640" lvl="3" indent="-18864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1712880" lvl="4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1712880" lvl="5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1712880" lvl="6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698400" y="7062840"/>
            <a:ext cx="2286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365280" y="7062840"/>
            <a:ext cx="3429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175520" y="7062840"/>
            <a:ext cx="2286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4A26D3-158A-4655-A9F6-08D60B04BDBC}" type="slidenum">
              <a:rPr lang="en-US" sz="1000" b="0" strike="noStrike" spc="-1">
                <a:solidFill>
                  <a:srgbClr val="898989"/>
                </a:solidFill>
                <a:latin typeface="Times New Roman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98400" y="406440"/>
            <a:ext cx="8763120" cy="14716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3600" b="0" strike="noStrike" spc="-1">
                <a:solidFill>
                  <a:srgbClr val="000000"/>
                </a:solidFill>
                <a:latin typeface="Calibri Light"/>
              </a:rPr>
              <a:t>Click to edit the title text format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98400" y="2028600"/>
            <a:ext cx="8763120" cy="4833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188640" indent="-18864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569880" lvl="1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950760" lvl="2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331640" lvl="3" indent="-18864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1712880" lvl="4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1712880" lvl="5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1712880" lvl="6" indent="-189000">
              <a:spcBef>
                <a:spcPts val="836"/>
              </a:spcBef>
              <a:buClr>
                <a:srgbClr val="00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3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698400" y="7062840"/>
            <a:ext cx="2286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365280" y="7062840"/>
            <a:ext cx="3429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7175520" y="7062840"/>
            <a:ext cx="2286000" cy="4046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F9D488-9E85-41E1-ACA0-06BECB15C02A}" type="slidenum">
              <a:rPr lang="en-US" sz="1000" b="0" strike="noStrike" spc="-1">
                <a:solidFill>
                  <a:srgbClr val="898989"/>
                </a:solidFill>
                <a:latin typeface="Times New Roman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B3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2292480" y="701640"/>
            <a:ext cx="5811840" cy="5810400"/>
          </a:xfrm>
          <a:custGeom>
            <a:avLst/>
            <a:gdLst/>
            <a:ahLst/>
            <a:cxnLst/>
            <a:rect l="l" t="t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rgbClr val="F3F3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3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5600" b="0" strike="noStrike" spc="-1">
                <a:solidFill>
                  <a:srgbClr val="2A1A00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52360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Click to edit the outline text format</a:t>
            </a:r>
          </a:p>
          <a:p>
            <a:pPr marL="760320" lvl="1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Second Outline Level</a:t>
            </a:r>
          </a:p>
          <a:p>
            <a:pPr marL="1268280" lvl="2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Third Outline Level</a:t>
            </a:r>
          </a:p>
          <a:p>
            <a:pPr marL="1776240" lvl="3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Fourth Outline Level</a:t>
            </a:r>
          </a:p>
          <a:p>
            <a:pPr marL="2284200" lvl="4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Fifth Outline Level</a:t>
            </a:r>
          </a:p>
          <a:p>
            <a:pPr marL="2284200" lvl="5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Sixth Outline Level</a:t>
            </a:r>
          </a:p>
          <a:p>
            <a:pPr marL="2284200" lvl="6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Seventh Outline Level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dt"/>
          </p:nvPr>
        </p:nvSpPr>
        <p:spPr>
          <a:xfrm>
            <a:off x="898200" y="7083360"/>
            <a:ext cx="1941480" cy="387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ftr"/>
          </p:nvPr>
        </p:nvSpPr>
        <p:spPr>
          <a:xfrm>
            <a:off x="3482640" y="7083000"/>
            <a:ext cx="342900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8"/>
          <p:cNvSpPr>
            <a:spLocks noGrp="1"/>
          </p:cNvSpPr>
          <p:nvPr>
            <p:ph type="sldNum"/>
          </p:nvPr>
        </p:nvSpPr>
        <p:spPr>
          <a:xfrm>
            <a:off x="7556040" y="7083000"/>
            <a:ext cx="194148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8ED6F1E-15CB-4A37-916B-4B98895EC7A1}" type="slidenum">
              <a:rPr lang="en-US" sz="1100" b="0" strike="noStrike" spc="-1">
                <a:solidFill>
                  <a:srgbClr val="895E04"/>
                </a:solidFill>
                <a:latin typeface="Times New Roman"/>
              </a:rPr>
              <a:t>‹#›</a:t>
            </a:fld>
            <a:endParaRPr lang="en-US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0"/>
            <a:ext cx="2346480" cy="7620120"/>
          </a:xfrm>
          <a:custGeom>
            <a:avLst/>
            <a:gdLst/>
            <a:ahLst/>
            <a:cxnLst/>
            <a:rect l="l" t="t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728640" y="0"/>
            <a:ext cx="1371600" cy="7620120"/>
          </a:xfrm>
          <a:custGeom>
            <a:avLst/>
            <a:gdLst/>
            <a:ahLst/>
            <a:cxnLst/>
            <a:rect l="l" t="t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72" name="Group 3"/>
          <p:cNvGrpSpPr/>
          <p:nvPr/>
        </p:nvGrpSpPr>
        <p:grpSpPr>
          <a:xfrm>
            <a:off x="0" y="0"/>
            <a:ext cx="2346480" cy="7620120"/>
            <a:chOff x="0" y="0"/>
            <a:chExt cx="2346480" cy="7620120"/>
          </a:xfrm>
        </p:grpSpPr>
        <p:sp>
          <p:nvSpPr>
            <p:cNvPr id="173" name="CustomShape 4"/>
            <p:cNvSpPr/>
            <p:nvPr/>
          </p:nvSpPr>
          <p:spPr>
            <a:xfrm>
              <a:off x="0" y="0"/>
              <a:ext cx="2346480" cy="7620120"/>
            </a:xfrm>
            <a:custGeom>
              <a:avLst/>
              <a:gdLst/>
              <a:ahLst/>
              <a:cxnLst/>
              <a:rect l="l" t="t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"/>
            <p:cNvSpPr/>
            <p:nvPr/>
          </p:nvSpPr>
          <p:spPr>
            <a:xfrm>
              <a:off x="729000" y="0"/>
              <a:ext cx="1372320" cy="7620120"/>
            </a:xfrm>
            <a:custGeom>
              <a:avLst/>
              <a:gdLst/>
              <a:ahLst/>
              <a:cxnLst/>
              <a:rect l="l" t="t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B32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5" name="PlaceHolder 6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5600" b="0" strike="noStrike" spc="-1">
                <a:solidFill>
                  <a:srgbClr val="F3F3F2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176" name="PlaceHolder 7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52360" indent="-252360">
              <a:spcBef>
                <a:spcPts val="774"/>
              </a:spcBef>
              <a:buClr>
                <a:srgbClr val="F3F3F2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Click to edit the outline text format</a:t>
            </a:r>
          </a:p>
          <a:p>
            <a:pPr marL="760320" lvl="1" indent="-252360">
              <a:spcBef>
                <a:spcPts val="774"/>
              </a:spcBef>
              <a:buClr>
                <a:srgbClr val="F3F3F2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Second Outline Level</a:t>
            </a:r>
          </a:p>
          <a:p>
            <a:pPr marL="1268280" lvl="2" indent="-252360">
              <a:spcBef>
                <a:spcPts val="774"/>
              </a:spcBef>
              <a:buClr>
                <a:srgbClr val="F3F3F2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Third Outline Level</a:t>
            </a:r>
          </a:p>
          <a:p>
            <a:pPr marL="1776240" lvl="3" indent="-252360">
              <a:spcBef>
                <a:spcPts val="774"/>
              </a:spcBef>
              <a:buClr>
                <a:srgbClr val="F3F3F2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Fourth Outline Level</a:t>
            </a:r>
          </a:p>
          <a:p>
            <a:pPr marL="2284200" lvl="4" indent="-252360">
              <a:spcBef>
                <a:spcPts val="774"/>
              </a:spcBef>
              <a:buClr>
                <a:srgbClr val="F3F3F2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Fifth Outline Level</a:t>
            </a:r>
          </a:p>
          <a:p>
            <a:pPr marL="2284200" lvl="5" indent="-252360">
              <a:spcBef>
                <a:spcPts val="774"/>
              </a:spcBef>
              <a:buClr>
                <a:srgbClr val="F3F3F2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Sixth Outline Level</a:t>
            </a:r>
          </a:p>
          <a:p>
            <a:pPr marL="2284200" lvl="6" indent="-252360">
              <a:spcBef>
                <a:spcPts val="774"/>
              </a:spcBef>
              <a:buClr>
                <a:srgbClr val="F3F3F2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FFFFFF"/>
                </a:solidFill>
                <a:latin typeface="Gill Sans MT"/>
              </a:rPr>
              <a:t>Seventh Outline Level</a:t>
            </a:r>
          </a:p>
        </p:txBody>
      </p:sp>
      <p:sp>
        <p:nvSpPr>
          <p:cNvPr id="177" name="PlaceHolder 8"/>
          <p:cNvSpPr>
            <a:spLocks noGrp="1"/>
          </p:cNvSpPr>
          <p:nvPr>
            <p:ph type="dt"/>
          </p:nvPr>
        </p:nvSpPr>
        <p:spPr>
          <a:xfrm>
            <a:off x="2696760" y="7083360"/>
            <a:ext cx="1244520" cy="387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9"/>
          <p:cNvSpPr>
            <a:spLocks noGrp="1"/>
          </p:cNvSpPr>
          <p:nvPr>
            <p:ph type="ftr"/>
          </p:nvPr>
        </p:nvSpPr>
        <p:spPr>
          <a:xfrm>
            <a:off x="4398480" y="7083000"/>
            <a:ext cx="342900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PlaceHolder 10"/>
          <p:cNvSpPr>
            <a:spLocks noGrp="1"/>
          </p:cNvSpPr>
          <p:nvPr>
            <p:ph type="sldNum"/>
          </p:nvPr>
        </p:nvSpPr>
        <p:spPr>
          <a:xfrm>
            <a:off x="8285040" y="7083000"/>
            <a:ext cx="123984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D329698-A8D5-4A85-B076-396F885A0248}" type="slidenum">
              <a:rPr lang="en-US" sz="1100" b="0" strike="noStrike" spc="-1">
                <a:solidFill>
                  <a:srgbClr val="F3F3F2"/>
                </a:solidFill>
                <a:latin typeface="Times New Roman"/>
              </a:rPr>
              <a:t>‹#›</a:t>
            </a:fld>
            <a:endParaRPr lang="en-US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157800" y="0"/>
            <a:ext cx="4002120" cy="7620120"/>
          </a:xfrm>
          <a:custGeom>
            <a:avLst/>
            <a:gdLst/>
            <a:ahLst/>
            <a:cxnLst/>
            <a:rect l="l" t="t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3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PlaceHolder 4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5600" b="0" strike="noStrike" spc="-1">
                <a:solidFill>
                  <a:srgbClr val="2A1A00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52360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Click to edit the outline text format</a:t>
            </a:r>
          </a:p>
          <a:p>
            <a:pPr marL="760320" lvl="1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Second Outline Level</a:t>
            </a:r>
          </a:p>
          <a:p>
            <a:pPr marL="1268280" lvl="2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Third Outline Level</a:t>
            </a:r>
          </a:p>
          <a:p>
            <a:pPr marL="1776240" lvl="3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Fourth Outline Level</a:t>
            </a:r>
          </a:p>
          <a:p>
            <a:pPr marL="2284200" lvl="4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Fifth Outline Level</a:t>
            </a:r>
          </a:p>
          <a:p>
            <a:pPr marL="2284200" lvl="5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Sixth Outline Level</a:t>
            </a:r>
          </a:p>
          <a:p>
            <a:pPr marL="2284200" lvl="6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Seventh Outline Level</a:t>
            </a:r>
          </a:p>
        </p:txBody>
      </p:sp>
      <p:sp>
        <p:nvSpPr>
          <p:cNvPr id="221" name="PlaceHolder 6"/>
          <p:cNvSpPr>
            <a:spLocks noGrp="1"/>
          </p:cNvSpPr>
          <p:nvPr>
            <p:ph type="dt"/>
          </p:nvPr>
        </p:nvSpPr>
        <p:spPr>
          <a:xfrm>
            <a:off x="637920" y="7083360"/>
            <a:ext cx="1027080" cy="387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ftr"/>
          </p:nvPr>
        </p:nvSpPr>
        <p:spPr>
          <a:xfrm>
            <a:off x="1752120" y="7083000"/>
            <a:ext cx="290196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3" name="PlaceHolder 8"/>
          <p:cNvSpPr>
            <a:spLocks noGrp="1"/>
          </p:cNvSpPr>
          <p:nvPr>
            <p:ph type="sldNum"/>
          </p:nvPr>
        </p:nvSpPr>
        <p:spPr>
          <a:xfrm>
            <a:off x="4741560" y="7083000"/>
            <a:ext cx="102708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B73A69-0424-4CAE-ADD8-80D90805760D}" type="slidenum">
              <a:rPr lang="en-US" sz="1100" b="0" strike="noStrike" spc="-1">
                <a:solidFill>
                  <a:srgbClr val="595959"/>
                </a:solidFill>
                <a:latin typeface="Times New Roman"/>
              </a:rPr>
              <a:t>‹#›</a:t>
            </a:fld>
            <a:endParaRPr lang="en-US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157800" y="0"/>
            <a:ext cx="4002120" cy="7620120"/>
          </a:xfrm>
          <a:custGeom>
            <a:avLst/>
            <a:gdLst/>
            <a:ahLst/>
            <a:cxnLst/>
            <a:rect l="l" t="t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2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CustomShape 3"/>
          <p:cNvSpPr/>
          <p:nvPr/>
        </p:nvSpPr>
        <p:spPr>
          <a:xfrm>
            <a:off x="0" y="0"/>
            <a:ext cx="236520" cy="7620120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PlaceHolder 4"/>
          <p:cNvSpPr>
            <a:spLocks noGrp="1"/>
          </p:cNvSpPr>
          <p:nvPr>
            <p:ph type="title"/>
          </p:nvPr>
        </p:nvSpPr>
        <p:spPr>
          <a:xfrm>
            <a:off x="1042560" y="425520"/>
            <a:ext cx="8481960" cy="16574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5600" b="0" strike="noStrike" spc="-1">
                <a:solidFill>
                  <a:srgbClr val="2A1A00"/>
                </a:solidFill>
                <a:latin typeface="Impact"/>
              </a:rPr>
              <a:t>Click to edit the title text format</a:t>
            </a: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1042560" y="2540160"/>
            <a:ext cx="8481960" cy="3992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52360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Click to edit the outline text format</a:t>
            </a:r>
          </a:p>
          <a:p>
            <a:pPr marL="760320" lvl="1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Second Outline Level</a:t>
            </a:r>
          </a:p>
          <a:p>
            <a:pPr marL="1268280" lvl="2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Third Outline Level</a:t>
            </a:r>
          </a:p>
          <a:p>
            <a:pPr marL="1776240" lvl="3" indent="-252360">
              <a:spcBef>
                <a:spcPts val="774"/>
              </a:spcBef>
              <a:buClr>
                <a:srgbClr val="2A1A00"/>
              </a:buClr>
              <a:buFont typeface="Gill Sans MT"/>
              <a:buChar char="–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Fourth Outline Level</a:t>
            </a:r>
          </a:p>
          <a:p>
            <a:pPr marL="2284200" lvl="4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Fifth Outline Level</a:t>
            </a:r>
          </a:p>
          <a:p>
            <a:pPr marL="2284200" lvl="5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Sixth Outline Level</a:t>
            </a:r>
          </a:p>
          <a:p>
            <a:pPr marL="2284200" lvl="6" indent="-252360"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Gill Sans MT"/>
              </a:rPr>
              <a:t>Seventh Outline Level</a:t>
            </a:r>
          </a:p>
        </p:txBody>
      </p:sp>
      <p:sp>
        <p:nvSpPr>
          <p:cNvPr id="265" name="PlaceHolder 6"/>
          <p:cNvSpPr>
            <a:spLocks noGrp="1"/>
          </p:cNvSpPr>
          <p:nvPr>
            <p:ph type="dt"/>
          </p:nvPr>
        </p:nvSpPr>
        <p:spPr>
          <a:xfrm>
            <a:off x="637920" y="7083360"/>
            <a:ext cx="1027080" cy="3873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6" name="PlaceHolder 7"/>
          <p:cNvSpPr>
            <a:spLocks noGrp="1"/>
          </p:cNvSpPr>
          <p:nvPr>
            <p:ph type="ftr"/>
          </p:nvPr>
        </p:nvSpPr>
        <p:spPr>
          <a:xfrm>
            <a:off x="1752120" y="7083000"/>
            <a:ext cx="290196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7" name="PlaceHolder 8"/>
          <p:cNvSpPr>
            <a:spLocks noGrp="1"/>
          </p:cNvSpPr>
          <p:nvPr>
            <p:ph type="sldNum"/>
          </p:nvPr>
        </p:nvSpPr>
        <p:spPr>
          <a:xfrm>
            <a:off x="4728960" y="7083000"/>
            <a:ext cx="1052280" cy="3841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1645-AC06-4789-989A-66D901B6FF86}" type="slidenum">
              <a:rPr lang="en-US" sz="1100" b="0" strike="noStrike" spc="-1">
                <a:solidFill>
                  <a:srgbClr val="595959"/>
                </a:solidFill>
                <a:latin typeface="Times New Roman"/>
              </a:rPr>
              <a:t>‹#›</a:t>
            </a:fld>
            <a:endParaRPr lang="en-US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ods.asp?m=A/RES/44/2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2487240" y="2081160"/>
            <a:ext cx="5692680" cy="2532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1" strike="noStrike" spc="-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"ОТБАСЫ ЖӘНЕ МЕКТЕП: ҚАТЫГЕЗДІКСІЗ ЖӘНЕ ЗОРЛЫҚ-ЗОМБЫЛЫҚСЫЗ БАЛАЛЫҚ ШАҚ"</a:t>
            </a:r>
            <a:endParaRPr lang="en-US" sz="4000" b="0" strike="noStrike" spc="-1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1119240" y="0"/>
            <a:ext cx="1152360" cy="762012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3"/>
          <p:cNvSpPr/>
          <p:nvPr/>
        </p:nvSpPr>
        <p:spPr>
          <a:xfrm>
            <a:off x="2271420" y="5628384"/>
            <a:ext cx="7888320" cy="122364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4"/>
          <p:cNvSpPr/>
          <p:nvPr/>
        </p:nvSpPr>
        <p:spPr>
          <a:xfrm>
            <a:off x="0" y="5538960"/>
            <a:ext cx="831960" cy="122364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TextShape 5"/>
          <p:cNvSpPr txBox="1"/>
          <p:nvPr/>
        </p:nvSpPr>
        <p:spPr>
          <a:xfrm>
            <a:off x="940300" y="5897160"/>
            <a:ext cx="9219440" cy="127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0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Сексуалдық</a:t>
            </a:r>
            <a:r>
              <a:rPr lang="ru-RU" sz="5000" b="1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endParaRPr lang="en-US" sz="5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" name="CustomShape 6"/>
          <p:cNvSpPr/>
          <p:nvPr/>
        </p:nvSpPr>
        <p:spPr>
          <a:xfrm>
            <a:off x="4327560" y="857160"/>
            <a:ext cx="5832360" cy="338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Бала жыныстық ынталандырылатын немесе жыныстық ынталандыру үшін пайдаланылатын кез келген байланыс немесе өзара әрекеттесу.</a:t>
            </a:r>
            <a:endParaRPr lang="en-US" sz="3600" b="0" strike="noStrike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3" name="Picture 10" descr="37090"/>
          <p:cNvPicPr/>
          <p:nvPr/>
        </p:nvPicPr>
        <p:blipFill>
          <a:blip r:embed="rId2"/>
          <a:srcRect r="24654"/>
          <a:stretch/>
        </p:blipFill>
        <p:spPr>
          <a:xfrm>
            <a:off x="326880" y="2081160"/>
            <a:ext cx="3598920" cy="3089160"/>
          </a:xfrm>
          <a:prstGeom prst="rect">
            <a:avLst/>
          </a:prstGeom>
          <a:ln w="127080">
            <a:solidFill>
              <a:srgbClr val="990033"/>
            </a:solidFill>
            <a:miter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1119240" y="0"/>
            <a:ext cx="1152360" cy="762012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3"/>
          <p:cNvSpPr/>
          <p:nvPr/>
        </p:nvSpPr>
        <p:spPr>
          <a:xfrm>
            <a:off x="2271600" y="5538960"/>
            <a:ext cx="7888320" cy="12236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4"/>
          <p:cNvSpPr/>
          <p:nvPr/>
        </p:nvSpPr>
        <p:spPr>
          <a:xfrm>
            <a:off x="0" y="5538960"/>
            <a:ext cx="831960" cy="12236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TextShape 5"/>
          <p:cNvSpPr txBox="1"/>
          <p:nvPr/>
        </p:nvSpPr>
        <p:spPr>
          <a:xfrm>
            <a:off x="976320" y="5884920"/>
            <a:ext cx="9568146" cy="127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9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4900" b="1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endParaRPr lang="en-US" sz="49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" name="CustomShape 6"/>
          <p:cNvSpPr/>
          <p:nvPr/>
        </p:nvSpPr>
        <p:spPr>
          <a:xfrm>
            <a:off x="4327560" y="857160"/>
            <a:ext cx="5832360" cy="28645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Балаларға эмоционалды түрде дұрыс қарамау: кінәлау, қорлау, баланы қорқыту (ұрысу, айқайлау, қорқыныш сезімін ояту).</a:t>
            </a:r>
            <a:endParaRPr lang="en-US" sz="3600" b="0" strike="noStrike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0" name="Picture 10" descr="nasilie2"/>
          <p:cNvPicPr/>
          <p:nvPr/>
        </p:nvPicPr>
        <p:blipFill>
          <a:blip r:embed="rId2"/>
          <a:stretch/>
        </p:blipFill>
        <p:spPr>
          <a:xfrm>
            <a:off x="326880" y="2801880"/>
            <a:ext cx="3333960" cy="2343240"/>
          </a:xfrm>
          <a:prstGeom prst="rect">
            <a:avLst/>
          </a:prstGeom>
          <a:ln w="127080">
            <a:solidFill>
              <a:srgbClr val="333333"/>
            </a:solidFill>
            <a:miter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1119240" y="0"/>
            <a:ext cx="1152360" cy="762012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CustomShape 3"/>
          <p:cNvSpPr/>
          <p:nvPr/>
        </p:nvSpPr>
        <p:spPr>
          <a:xfrm>
            <a:off x="2271600" y="5538960"/>
            <a:ext cx="7888320" cy="122364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4" name="CustomShape 4"/>
          <p:cNvSpPr/>
          <p:nvPr/>
        </p:nvSpPr>
        <p:spPr>
          <a:xfrm>
            <a:off x="0" y="5538960"/>
            <a:ext cx="831960" cy="122364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TextShape 5"/>
          <p:cNvSpPr txBox="1"/>
          <p:nvPr/>
        </p:nvSpPr>
        <p:spPr>
          <a:xfrm>
            <a:off x="1119240" y="5837040"/>
            <a:ext cx="10160109" cy="127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4400" b="1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endParaRPr lang="en-US" sz="4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6" name="CustomShape 6"/>
          <p:cNvSpPr/>
          <p:nvPr/>
        </p:nvSpPr>
        <p:spPr>
          <a:xfrm>
            <a:off x="3495600" y="857160"/>
            <a:ext cx="5832720" cy="39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Қамқорлықтың болмауы (баланың негізгі қажеттіліктерін ескермеу), баланың тамаққа, киімге, медициналық көмекке, қадағалауға деген негізгі қажеттіліктерін ескермеу.</a:t>
            </a:r>
            <a:endParaRPr lang="en-US" sz="3600" b="0" strike="noStrike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7" name="Picture 9" descr="12677326"/>
          <p:cNvPicPr/>
          <p:nvPr/>
        </p:nvPicPr>
        <p:blipFill>
          <a:blip r:embed="rId2"/>
          <a:srcRect l="15117"/>
          <a:stretch/>
        </p:blipFill>
        <p:spPr>
          <a:xfrm>
            <a:off x="326880" y="2946240"/>
            <a:ext cx="2425680" cy="2143440"/>
          </a:xfrm>
          <a:prstGeom prst="rect">
            <a:avLst/>
          </a:prstGeom>
          <a:ln w="127080">
            <a:solidFill>
              <a:srgbClr val="D20000"/>
            </a:solidFill>
            <a:miter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1119240" y="0"/>
            <a:ext cx="1152360" cy="762012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CustomShape 3"/>
          <p:cNvSpPr/>
          <p:nvPr/>
        </p:nvSpPr>
        <p:spPr>
          <a:xfrm>
            <a:off x="2271600" y="5538960"/>
            <a:ext cx="7888320" cy="122364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1" name="CustomShape 4"/>
          <p:cNvSpPr/>
          <p:nvPr/>
        </p:nvSpPr>
        <p:spPr>
          <a:xfrm>
            <a:off x="0" y="5538960"/>
            <a:ext cx="831960" cy="122364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2" name="TextShape 5"/>
          <p:cNvSpPr txBox="1"/>
          <p:nvPr/>
        </p:nvSpPr>
        <p:spPr>
          <a:xfrm>
            <a:off x="1523520" y="5610240"/>
            <a:ext cx="8636040" cy="127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800" b="0" strike="noStrike" spc="-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b="1" strike="noStrike" spc="-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</a:t>
            </a:r>
            <a:endParaRPr lang="en-US" sz="4800" b="0" strike="noStrike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3" name="CustomShape 6"/>
          <p:cNvSpPr/>
          <p:nvPr/>
        </p:nvSpPr>
        <p:spPr>
          <a:xfrm>
            <a:off x="5079960" y="1289160"/>
            <a:ext cx="4464000" cy="393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Бұл көбінесе ересектердің қатыгездігі мен немқұрайлылығынан туындайтын баланың ішкі мәселелерінің көрінісі</a:t>
            </a:r>
            <a:endParaRPr lang="en-US" sz="3600" b="0" strike="noStrike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4" name="Picture 10" descr="nakazanie"/>
          <p:cNvPicPr/>
          <p:nvPr/>
        </p:nvPicPr>
        <p:blipFill>
          <a:blip r:embed="rId2"/>
          <a:stretch/>
        </p:blipFill>
        <p:spPr>
          <a:xfrm>
            <a:off x="326880" y="2370240"/>
            <a:ext cx="4181760" cy="2946240"/>
          </a:xfrm>
          <a:prstGeom prst="rect">
            <a:avLst/>
          </a:prstGeom>
          <a:ln w="127080">
            <a:solidFill>
              <a:srgbClr val="005800"/>
            </a:solidFill>
            <a:miter/>
          </a:ln>
        </p:spPr>
      </p:pic>
      <p:pic>
        <p:nvPicPr>
          <p:cNvPr id="355" name="Picture 11" descr="88547"/>
          <p:cNvPicPr/>
          <p:nvPr/>
        </p:nvPicPr>
        <p:blipFill>
          <a:blip r:embed="rId3"/>
          <a:stretch/>
        </p:blipFill>
        <p:spPr>
          <a:xfrm>
            <a:off x="2343240" y="281160"/>
            <a:ext cx="2539800" cy="1701720"/>
          </a:xfrm>
          <a:prstGeom prst="rect">
            <a:avLst/>
          </a:prstGeom>
          <a:ln w="127080">
            <a:solidFill>
              <a:srgbClr val="005800"/>
            </a:solidFill>
            <a:miter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1047240" y="425520"/>
            <a:ext cx="8999640" cy="3744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600" b="1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БАЛАЛЫҚ ШАҚТА ҮЙРЕНГЕН МІНЕЗ-ҚҰЛЫҚ ҮЛГІСІ БАСҚА ӘЛЕУМЕТТІК ИНСТИТУТТАРДА: МЕКТЕПТЕ, УНИВЕРСИТЕТТЕ, ЖАЛПЫ МЕМЛЕКЕТТЕ ЖАҢҒЫРТЫЛАДЫ.</a:t>
            </a:r>
            <a:endParaRPr lang="en-US" sz="3600" b="0" strike="noStrike" spc="-1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7" name="TextShape 2"/>
          <p:cNvSpPr txBox="1"/>
          <p:nvPr/>
        </p:nvSpPr>
        <p:spPr>
          <a:xfrm>
            <a:off x="2584440" y="1828800"/>
            <a:ext cx="7300800" cy="543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7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7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407960" y="4025880"/>
            <a:ext cx="8193240" cy="378783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таралуын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қатыгездікті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жеңу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strike="noStrike" spc="-1" dirty="0" err="1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4800" b="1" strike="noStrike" spc="-1" dirty="0">
                <a:solidFill>
                  <a:srgbClr val="895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00000" l="-10000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00000" l="-10000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00000" l="-10000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Shape 1"/>
          <p:cNvSpPr txBox="1"/>
          <p:nvPr/>
        </p:nvSpPr>
        <p:spPr>
          <a:xfrm>
            <a:off x="1047600" y="929880"/>
            <a:ext cx="8482320" cy="3992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500" lnSpcReduction="20000"/>
          </a:bodyPr>
          <a:lstStyle/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 балаға зорлық-зомбылық туралы сабақ береді;</a:t>
            </a:r>
            <a:endParaRPr lang="en-US" sz="3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жақсы көретініне деген сенімін бұзады;</a:t>
            </a:r>
            <a:endParaRPr lang="en-US" sz="3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балада алаңдаушылық туғызады;</a:t>
            </a:r>
            <a:endParaRPr lang="en-US" sz="3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ашуды және кек алуға деген ұмтылысты тудырады;</a:t>
            </a:r>
            <a:endParaRPr lang="en-US" sz="3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 жанашырлығын қабылдауды және басқаларға деген жанашырлықты жояды</a:t>
            </a:r>
            <a:r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trike="noStrike" spc="-1">
                <a:solidFill>
                  <a:srgbClr val="593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1042560" y="425520"/>
            <a:ext cx="8481960" cy="1657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5600" b="1" strike="noStrike" spc="-1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</a:t>
            </a:r>
            <a:endParaRPr lang="en-US" sz="5600" b="1" strike="noStrike" spc="-1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1" name="TextShape 2"/>
          <p:cNvSpPr txBox="1"/>
          <p:nvPr/>
        </p:nvSpPr>
        <p:spPr>
          <a:xfrm>
            <a:off x="1042560" y="1506240"/>
            <a:ext cx="8481960" cy="5025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07640">
              <a:lnSpc>
                <a:spcPct val="95000"/>
              </a:lnSpc>
              <a:spcBef>
                <a:spcPts val="774"/>
              </a:spcBef>
              <a:spcAft>
                <a:spcPts val="1199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 dirty="0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ОТБАСЫНДА ЗОРЛЫҚ-ЗОМБЫЛЫҚ ПЕН ЗОРЛЫҚ-ЗОМБЫЛЫҚҚА ҰШЫРАҒАН БАЛАЛАР, ОЛ ҚАНДАЙ ФОРМАДА БОЛСА ДА, ҚАЛЫПТЫ ӘЛЕУМЕТТЕНУ ПРОЦЕСІНЕН "ШЫҒЫП" ҚАЛАДЫ ЖӘНЕ ҚАЛЫПТЫ ӨСУ МЕН ДАМУ ҮШІН ҚАЖЕТТІ ҚАУІПСІЗДІК СЕЗІМДЕРІНЕН, СӨЗСІЗ ҚАБЫЛДАУДАН, ҚОЛДАУ МЕН КӨМЕКТЕН АЙЫРЫЛАДЫ. АТА-АНАЛАР ТАРАПЫНАН.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trike="noStrike" spc="-1" dirty="0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ОЛАР КӨБІНЕСЕ ӨЗДЕРІН ҚОРҒАЙ АЛМАЙТЫНДЫҒЫН ДӘЛЕЛДЕЙДІ ЖӘНЕ БАСҚАЛАРМЕН ҚАРЫМ-ҚАТЫНАСТА НЕҒҰРЛЫМ ИКЕМДІЛІК ПЕН СЕНІМСІЗДІКТІ НЕМЕСЕ АГРЕССИВТІЛІКТІ КӨРСЕТЕДІ. </a:t>
            </a:r>
            <a:endParaRPr lang="en-US" sz="2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95000"/>
              </a:lnSpc>
              <a:spcBef>
                <a:spcPts val="774"/>
              </a:spcBef>
              <a:spcAft>
                <a:spcPts val="1199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 dirty="0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БҰЛ ӨЗІМЕН ЖӘНЕ БАСҚАЛАРМЕН ҚАРЫМ-ҚАТЫНАСТА ҚИЫНДЫҚТАРҒА, БЕЙІМДЕЛУДІҢ БҰЗЫЛУЫНА ӘКЕЛЕДІ.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9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1042560" y="425520"/>
            <a:ext cx="8481960" cy="1657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1" strike="noStrike" spc="-1">
                <a:solidFill>
                  <a:srgbClr val="895E0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ӨЗ ОТБАСЫНДА БАЛАҒА ЗОРЛЫҚ-ЗОМБЫЛЫҚ КӨРСЕТУДЕН ҚАЛАЙ АУЛАҚ БОЛУҒА БОЛАДЫ?</a:t>
            </a:r>
            <a:endParaRPr lang="en-US" sz="4000" b="0" strike="noStrike" spc="-1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3" name="TextShape 2"/>
          <p:cNvSpPr txBox="1"/>
          <p:nvPr/>
        </p:nvSpPr>
        <p:spPr>
          <a:xfrm>
            <a:off x="1042560" y="2540160"/>
            <a:ext cx="8481960" cy="4365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07640">
              <a:lnSpc>
                <a:spcPct val="115000"/>
              </a:lnSpc>
              <a:spcBef>
                <a:spcPts val="774"/>
              </a:spcBef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1800" b="1" u="sng" strike="noStrike" spc="-1">
                <a:solidFill>
                  <a:srgbClr val="593700"/>
                </a:solidFill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Бәрінен бұрын:</a:t>
            </a:r>
            <a:endParaRPr lang="en-US" sz="18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115000"/>
              </a:lnSpc>
              <a:spcBef>
                <a:spcPts val="774"/>
              </a:spcBef>
              <a:spcAft>
                <a:spcPts val="998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1.Балаға зорлық-зомбылық көрсетудің не екенін және әсіресе балаларға мұндай қарым-қатынастың САЛДАРЫ туралы білу.</a:t>
            </a: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115000"/>
              </a:lnSpc>
              <a:spcBef>
                <a:spcPts val="774"/>
              </a:spcBef>
              <a:spcAft>
                <a:spcPts val="998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Бұл сіздің балаңызбен қарым-қатынасыңызда болып жатқанын өзіңізге мойындау.</a:t>
            </a: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115000"/>
              </a:lnSpc>
              <a:spcBef>
                <a:spcPts val="774"/>
              </a:spcBef>
              <a:spcAft>
                <a:spcPts val="998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Түсіну: бұл неліктен болып жатыр? Неге? ("Бала кезімде мені қалай жазалады? Мен қалай жазалаймын?")</a:t>
            </a: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40">
              <a:lnSpc>
                <a:spcPct val="115000"/>
              </a:lnSpc>
              <a:spcBef>
                <a:spcPts val="774"/>
              </a:spcBef>
              <a:spcAft>
                <a:spcPts val="998"/>
              </a:spcAft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>
                <a:solidFill>
                  <a:srgbClr val="5937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Баламалы әдістерді қолдануға тырысу, психологтардың кеңестері мен ұсыныстарын қолдану. Егер олар балаға зорлық-зомбылық көрсетудің негізінде болса, өз мәселелерін шешу</a:t>
            </a: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extShape 1"/>
          <p:cNvSpPr txBox="1"/>
          <p:nvPr/>
        </p:nvSpPr>
        <p:spPr>
          <a:xfrm>
            <a:off x="1042560" y="425520"/>
            <a:ext cx="8481960" cy="1657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5400" b="1" strike="noStrike" spc="-1">
                <a:solidFill>
                  <a:srgbClr val="593700"/>
                </a:solidFill>
                <a:latin typeface="Times New Roman"/>
                <a:ea typeface="Times New Roman"/>
              </a:rPr>
              <a:t>ЖАЗАЛАРДЫ НЕМЕН АУЫСТЫРУҒА БОЛАДЫ?</a:t>
            </a:r>
            <a:endParaRPr lang="en-US" sz="5400" b="0" strike="noStrike" spc="-1">
              <a:solidFill>
                <a:srgbClr val="2A1A00"/>
              </a:solidFill>
              <a:latin typeface="Impact"/>
            </a:endParaRPr>
          </a:p>
        </p:txBody>
      </p:sp>
      <p:sp>
        <p:nvSpPr>
          <p:cNvPr id="365" name="TextShape 2"/>
          <p:cNvSpPr txBox="1"/>
          <p:nvPr/>
        </p:nvSpPr>
        <p:spPr>
          <a:xfrm>
            <a:off x="1042560" y="2540160"/>
            <a:ext cx="8481960" cy="3992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0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Асықпай</a:t>
            </a: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0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Шыдамдылықпен</a:t>
            </a:r>
            <a:r>
              <a:rPr lang="ru-RU" sz="4000" b="0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0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Түсіндірумен</a:t>
            </a: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0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Алаңдаумен</a:t>
            </a:r>
            <a:r>
              <a:rPr lang="ru-RU" sz="4000" b="0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4000" b="0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Марапаттармен</a:t>
            </a: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4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1047600" y="2730240"/>
            <a:ext cx="8482320" cy="1657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5600" b="1" strike="noStrike" spc="-1" dirty="0" smtClean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</a:t>
            </a:r>
            <a:r>
              <a:rPr lang="ru-RU" sz="5600" b="1" strike="noStrike" spc="-1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РАХМЕТ!</a:t>
            </a:r>
            <a:endParaRPr lang="en-US" sz="5600" b="1" strike="noStrike" spc="-1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1479240" y="1433520"/>
            <a:ext cx="8481960" cy="165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6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НЕМҚҰРАЙЛЫЛЫҚТЫҢ, ҚАТЫГЕЗДІКТІҢ ЖӘНЕ ҚАНАУДЫҢ БАРЛЫҚ ТҮРЛЕРІНЕН ҚОРҒАЛУЫ КЕРЕК. </a:t>
            </a:r>
            <a:r>
              <a:rPr lang="en-US" sz="51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5100" b="0" strike="noStrike" spc="-1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2271600" y="4962600"/>
            <a:ext cx="6767640" cy="113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74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Бала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Times New Roman"/>
              </a:rPr>
              <a:t>құқықтары</a:t>
            </a: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Times New Roman"/>
              </a:rPr>
              <a:t>декларациясының</a:t>
            </a: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 9-принципі </a:t>
            </a:r>
            <a:endParaRPr lang="en-US" sz="2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(1959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Times New Roman"/>
              </a:rPr>
              <a:t>жылғы</a:t>
            </a: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 20 </a:t>
            </a:r>
            <a:r>
              <a:rPr lang="ru-RU" sz="2800" b="1" strike="noStrike" spc="-1" dirty="0" err="1">
                <a:solidFill>
                  <a:srgbClr val="FF0000"/>
                </a:solidFill>
                <a:latin typeface="Times New Roman"/>
              </a:rPr>
              <a:t>қарашадағы</a:t>
            </a:r>
            <a:r>
              <a:rPr lang="ru-RU" sz="2800" b="1" strike="noStrike" spc="-1" dirty="0">
                <a:solidFill>
                  <a:srgbClr val="FF0000"/>
                </a:solidFill>
                <a:latin typeface="Times New Roman"/>
              </a:rPr>
              <a:t>)</a:t>
            </a:r>
            <a:r>
              <a:rPr lang="ru-RU" sz="2400" b="0" strike="noStrike" spc="-1" dirty="0">
                <a:solidFill>
                  <a:srgbClr val="FF0000"/>
                </a:solidFill>
                <a:latin typeface="Times New Roman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3822480" y="137880"/>
            <a:ext cx="6337080" cy="5761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 </a:t>
            </a:r>
            <a:r>
              <a:rPr lang="ru-RU" sz="2800" b="0" strike="noStrike" spc="-1" dirty="0">
                <a:solidFill>
                  <a:srgbClr val="595959"/>
                </a:solidFill>
                <a:latin typeface="Corbel"/>
              </a:rPr>
              <a:t>     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зомбылық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асырмауының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ауруға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шалдығуының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өлуінің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мүгедек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болуының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ешқашан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асырмауының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ешқашан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сезінбеуінің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800" b="1" strike="noStrike" spc="-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656A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9" name="Picture 5" descr="nas"/>
          <p:cNvPicPr/>
          <p:nvPr/>
        </p:nvPicPr>
        <p:blipFill>
          <a:blip r:embed="rId2"/>
          <a:stretch/>
        </p:blipFill>
        <p:spPr>
          <a:xfrm>
            <a:off x="1119240" y="3738600"/>
            <a:ext cx="2808360" cy="3706920"/>
          </a:xfrm>
          <a:prstGeom prst="rect">
            <a:avLst/>
          </a:prstGeom>
          <a:ln w="127080">
            <a:solidFill>
              <a:srgbClr val="656A59"/>
            </a:solidFill>
            <a:miter/>
          </a:ln>
        </p:spPr>
      </p:pic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1047600" y="1072800"/>
            <a:ext cx="8482320" cy="3994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252360" indent="-252360">
              <a:lnSpc>
                <a:spcPct val="95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200" b="0" strike="noStrike" spc="-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4200" b="0" strike="noStrike" spc="-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таралуының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төмендеуімен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құбылыстың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мойындауымен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шараларды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қабылдауға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болуымен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sz="310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1042560" y="425520"/>
            <a:ext cx="8481960" cy="1657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600" b="1" u="sng" strike="noStrike" spc="-1" dirty="0">
                <a:solidFill>
                  <a:srgbClr val="D2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37 БАП.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ҚАТЫСУШЫ МЕМЛЕКЕТ МҰНЫ ҚАМТАМАСЫЗ ЕТЕДІ:</a:t>
            </a:r>
            <a:endParaRPr lang="en-US" sz="3600" b="0" strike="noStrike" spc="-1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1042560" y="2540160"/>
            <a:ext cx="8481960" cy="3992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ешбір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азаптауларға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адамгершілікке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жатпайтын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ар-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намысты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қорлайтын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жазаларға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тартылмаған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8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 algn="r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1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000" b="1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2000" b="1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b="1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конвенция. </a:t>
            </a:r>
            <a:r>
              <a:rPr lang="ru-RU" sz="2000" b="0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sz="20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u="sng" strike="noStrike" spc="-1" dirty="0">
                <a:solidFill>
                  <a:srgbClr val="46B2B5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44/25 </a:t>
            </a:r>
            <a:r>
              <a:rPr lang="ru-RU" sz="2000" b="0" u="sng" strike="noStrike" spc="-1" dirty="0" err="1">
                <a:solidFill>
                  <a:srgbClr val="46B2B5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қарармен</a:t>
            </a:r>
            <a:r>
              <a:rPr lang="ru-RU" sz="20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2000" b="0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Ассамблеяның</a:t>
            </a:r>
            <a:r>
              <a:rPr lang="ru-RU" sz="20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1989 </a:t>
            </a:r>
            <a:r>
              <a:rPr lang="ru-RU" sz="2000" b="0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2000" b="0" strike="noStrike" spc="-1" dirty="0" err="1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қарашадағы</a:t>
            </a:r>
            <a:r>
              <a:rPr lang="ru-RU" sz="2000" b="0" strike="noStrike" spc="-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000" b="0" strike="noStrike" spc="-1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Shape 1"/>
          <p:cNvSpPr txBox="1"/>
          <p:nvPr/>
        </p:nvSpPr>
        <p:spPr>
          <a:xfrm>
            <a:off x="1042920" y="425520"/>
            <a:ext cx="8645760" cy="3744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Clr>
                <a:srgbClr val="D200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800" b="1" u="sng" strike="noStrike" spc="-1">
                <a:solidFill>
                  <a:srgbClr val="D2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 БАП.</a:t>
            </a: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ҚАТЫГЕЗДІКТЕН, ҚАНАУДАН ЖӘНЕ ЗОРЛЫҚ-ЗОМБЫЛЫҚТАН ҚОРҒАУ: </a:t>
            </a:r>
            <a:r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ЗОРЛЫҚ-ЗОМБЫЛЫҚТЫҢ, НАЗАР АУДАРМАУДЫҢ, ҚАНАУДЫҢ ЖӘНЕ ЗОРЛЫҚ-ЗОМБЫЛЫҚТЫҢ БАРЛЫҚ ТҮРЛЕРІНЕН ҚОРҒАЛУҒА ҚҰҚЫЛЫ. ҚОҒАМ БАЛАЛАРҒА ҚАТЫСТЫ ЗОРЛЫҚ-ЗОМБЫЛЫҚТЫҢ БАРЛЫҚ ТҮРЛЕРІН ЖОЮҒА ТИІС.</a:t>
            </a:r>
            <a:r>
              <a:rPr lang="en-US" sz="2800" b="0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0" strike="noStrike" spc="-1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5800680" y="4601880"/>
            <a:ext cx="4037040" cy="2506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9000"/>
          </a:bodyPr>
          <a:lstStyle/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20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БҰҰ Бас Ассамблеясының арнайы сессиясының 2002 жылғы 10 мамырдағы № қаулысымен қабылданған "Балалардың өміріне қолайлы әлем" Декларациясы мен іс-қимыл жоспары.</a:t>
            </a:r>
            <a:r>
              <a:rPr lang="en-US" sz="20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sz="20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-27/2</a:t>
            </a: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360" indent="-252360">
              <a:lnSpc>
                <a:spcPct val="110000"/>
              </a:lnSpc>
              <a:spcBef>
                <a:spcPts val="774"/>
              </a:spcBef>
              <a:buClr>
                <a:srgbClr val="2A1A00"/>
              </a:buClr>
              <a:buFont typeface="Arial"/>
              <a:buChar char="•"/>
              <a:tabLst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endParaRPr lang="en-US" sz="20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2487600" y="641160"/>
            <a:ext cx="7129440" cy="4537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22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b="1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 қарым-қатынас</a:t>
            </a:r>
            <a:r>
              <a:rPr lang="ru-RU" sz="2200" b="0" strike="noStrike" spc="-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бұл ата-аналардың, олардың орнындағы адамдардың немесе басқа ересектердің балаға қатысты кез келген әрекеті немесе әрекетсіздігі, соның салдарынан баланың денсаулығы мен әл-ауқаты бұзылады немесе жағдай жасалады., </a:t>
            </a:r>
            <a:endParaRPr lang="en-US" sz="2200" b="0" strike="noStrike" spc="-1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3919093" y="3501872"/>
            <a:ext cx="5977080" cy="36503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оңтайлы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келтіретіндер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бостандықтарына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нұқсан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" name="Picture 10" descr="kuda-uhodit-detstvo-_709"/>
          <p:cNvPicPr/>
          <p:nvPr/>
        </p:nvPicPr>
        <p:blipFill>
          <a:blip r:embed="rId2"/>
          <a:stretch/>
        </p:blipFill>
        <p:spPr>
          <a:xfrm>
            <a:off x="831960" y="2909880"/>
            <a:ext cx="2801880" cy="37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1191960" y="1649520"/>
            <a:ext cx="8481960" cy="165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ru-RU" sz="3900" b="1" u="sng" strike="noStrike" spc="-1" dirty="0">
                <a:solidFill>
                  <a:srgbClr val="99003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39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БАСҚА АДАМҒА КҮШПЕН БАҚЫЛАУДЫ ОРНАТУҒА НЕМЕСЕ САҚТАУҒА БАҒЫТТАЛҒАН ҚАРЫМ-ҚАТЫНАСТЫҢ КЕЗ КЕЛГЕН НЫСАНЫ.</a:t>
            </a:r>
            <a:r>
              <a:rPr lang="en-US" sz="39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900" b="1" strike="noStrike" spc="-1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1119240" y="0"/>
            <a:ext cx="1152360" cy="762012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2"/>
          <p:cNvSpPr/>
          <p:nvPr/>
        </p:nvSpPr>
        <p:spPr>
          <a:xfrm>
            <a:off x="831960" y="0"/>
            <a:ext cx="144360" cy="762012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3"/>
          <p:cNvSpPr/>
          <p:nvPr/>
        </p:nvSpPr>
        <p:spPr>
          <a:xfrm>
            <a:off x="2271600" y="5538960"/>
            <a:ext cx="7888320" cy="122364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4"/>
          <p:cNvSpPr/>
          <p:nvPr/>
        </p:nvSpPr>
        <p:spPr>
          <a:xfrm>
            <a:off x="0" y="5538960"/>
            <a:ext cx="831960" cy="122364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TextShape 5"/>
          <p:cNvSpPr txBox="1"/>
          <p:nvPr/>
        </p:nvSpPr>
        <p:spPr>
          <a:xfrm>
            <a:off x="976320" y="5691492"/>
            <a:ext cx="10216686" cy="9185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  <a:tabLst>
                <a:tab pos="0" algn="l"/>
                <a:tab pos="760320" algn="l"/>
                <a:tab pos="1520640" algn="l"/>
                <a:tab pos="2280960" algn="l"/>
                <a:tab pos="3041640" algn="l"/>
                <a:tab pos="3801960" algn="l"/>
                <a:tab pos="4562280" algn="l"/>
                <a:tab pos="5322600" algn="l"/>
                <a:tab pos="6083280" algn="l"/>
                <a:tab pos="6843600" algn="l"/>
                <a:tab pos="7603920" algn="l"/>
                <a:tab pos="8364240" algn="l"/>
                <a:tab pos="9124920" algn="l"/>
                <a:tab pos="9885240" algn="l"/>
                <a:tab pos="1064556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0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5000" b="0" strike="noStrike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strike="noStrike" spc="-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endParaRPr lang="en-US" sz="5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" name="CustomShape 6"/>
          <p:cNvSpPr/>
          <p:nvPr/>
        </p:nvSpPr>
        <p:spPr>
          <a:xfrm>
            <a:off x="4071960" y="569880"/>
            <a:ext cx="5832360" cy="397249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әрекетсіздік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денсаулығына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нұқсан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келтіретін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зақымдану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қаупі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sz="3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5" name="Picture 12" descr="1030074"/>
          <p:cNvPicPr/>
          <p:nvPr/>
        </p:nvPicPr>
        <p:blipFill>
          <a:blip r:embed="rId2"/>
          <a:stretch/>
        </p:blipFill>
        <p:spPr>
          <a:xfrm>
            <a:off x="255600" y="2441520"/>
            <a:ext cx="3384360" cy="2538360"/>
          </a:xfrm>
          <a:prstGeom prst="rect">
            <a:avLst/>
          </a:prstGeom>
          <a:ln w="127080">
            <a:solidFill>
              <a:srgbClr val="005800"/>
            </a:solidFill>
            <a:miter/>
          </a:ln>
        </p:spPr>
      </p:pic>
      <p:pic>
        <p:nvPicPr>
          <p:cNvPr id="326" name="Picture 13" descr="20"/>
          <p:cNvPicPr/>
          <p:nvPr/>
        </p:nvPicPr>
        <p:blipFill>
          <a:blip r:embed="rId3"/>
          <a:stretch/>
        </p:blipFill>
        <p:spPr>
          <a:xfrm>
            <a:off x="1911240" y="496800"/>
            <a:ext cx="1943280" cy="1462320"/>
          </a:xfrm>
          <a:prstGeom prst="rect">
            <a:avLst/>
          </a:prstGeom>
          <a:ln w="127080">
            <a:solidFill>
              <a:srgbClr val="005800"/>
            </a:solidFill>
            <a:miter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2" dur="8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52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-52,-52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3" dur="8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-52,51,51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-52,-52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438</Words>
  <Application>Microsoft Office PowerPoint</Application>
  <PresentationFormat>Произвольный</PresentationFormat>
  <Paragraphs>49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Arial</vt:lpstr>
      <vt:lpstr>Calibri</vt:lpstr>
      <vt:lpstr>Calibri Light</vt:lpstr>
      <vt:lpstr>Corbel</vt:lpstr>
      <vt:lpstr>DejaVu Sans</vt:lpstr>
      <vt:lpstr>Gill Sans MT</vt:lpstr>
      <vt:lpstr>Impact</vt:lpstr>
      <vt:lpstr>Times New Roman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Yandex.Translate</dc:creator>
  <dc:description>Translated with Yandex.Translate</dc:description>
  <cp:lastModifiedBy>User</cp:lastModifiedBy>
  <cp:revision>19</cp:revision>
  <dcterms:created xsi:type="dcterms:W3CDTF">2004-05-06T12:28:21Z</dcterms:created>
  <dcterms:modified xsi:type="dcterms:W3CDTF">2023-11-13T09:03:49Z</dcterms:modified>
  <dc:language>en-US</dc:language>
</cp:coreProperties>
</file>