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17"/>
  </p:notesMasterIdLst>
  <p:sldIdLst>
    <p:sldId id="3253" r:id="rId3"/>
    <p:sldId id="3274" r:id="rId4"/>
    <p:sldId id="3273" r:id="rId5"/>
    <p:sldId id="3275" r:id="rId6"/>
    <p:sldId id="3251" r:id="rId7"/>
    <p:sldId id="3257" r:id="rId8"/>
    <p:sldId id="3276" r:id="rId9"/>
    <p:sldId id="3271" r:id="rId10"/>
    <p:sldId id="3277" r:id="rId11"/>
    <p:sldId id="3272" r:id="rId12"/>
    <p:sldId id="3263" r:id="rId13"/>
    <p:sldId id="3264" r:id="rId14"/>
    <p:sldId id="3262" r:id="rId15"/>
    <p:sldId id="3220" r:id="rId16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3253"/>
            <p14:sldId id="3274"/>
            <p14:sldId id="3273"/>
            <p14:sldId id="3275"/>
            <p14:sldId id="3251"/>
            <p14:sldId id="3257"/>
            <p14:sldId id="3276"/>
            <p14:sldId id="3271"/>
            <p14:sldId id="3277"/>
            <p14:sldId id="3272"/>
            <p14:sldId id="3263"/>
            <p14:sldId id="3264"/>
            <p14:sldId id="3262"/>
            <p14:sldId id="32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9i4xhnBY8ddIYHAcc+OHaPco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>
            <a:extLst>
              <a:ext uri="{FF2B5EF4-FFF2-40B4-BE49-F238E27FC236}">
                <a16:creationId xmlns:a16="http://schemas.microsoft.com/office/drawing/2014/main" id="{C46CB876-4449-988F-3E77-324E92290BF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  <a:headEnd/>
            <a:tailEnd/>
          </a:ln>
        </p:spPr>
      </p:sp>
      <p:sp>
        <p:nvSpPr>
          <p:cNvPr id="7171" name="Google Shape;77;g1fa1abc381b_3_0:notes">
            <a:extLst>
              <a:ext uri="{FF2B5EF4-FFF2-40B4-BE49-F238E27FC236}">
                <a16:creationId xmlns:a16="http://schemas.microsoft.com/office/drawing/2014/main" id="{7D07DC7C-7CD1-8789-0102-4518496EA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>
            <a:extLst>
              <a:ext uri="{FF2B5EF4-FFF2-40B4-BE49-F238E27FC236}">
                <a16:creationId xmlns:a16="http://schemas.microsoft.com/office/drawing/2014/main" id="{2D6989FD-C274-A2DB-D5BC-4D372D98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363" indent="-284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4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6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58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0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ts val="1400"/>
            </a:pPr>
            <a:endParaRPr lang="ru-RU" altLang="ru-RU" sz="180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spcFirstLastPara="1"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fld id="{81BC7A51-E66F-4B58-A34E-91F1B55E3571}" type="slidenum">
              <a:rPr lang="ru-RU" altLang="ru-RU"/>
              <a:pPr>
                <a:buFont typeface="Arial" panose="020B0604020202020204" pitchFamily="34" charset="0"/>
                <a:buNone/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70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80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EF9-56FF-4C8E-BFD5-CD2E37DDA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8FC-352E-46C4-AD3A-8B20FBF9EB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6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9623-A690-42BD-A013-1938AE977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6701-F378-481A-A6E2-BED62D603A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4975-D746-4F20-B802-B2F449ED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A2-D316-4ECB-8DEF-7625A1BD4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>
            <a:extLst>
              <a:ext uri="{FF2B5EF4-FFF2-40B4-BE49-F238E27FC236}">
                <a16:creationId xmlns:a16="http://schemas.microsoft.com/office/drawing/2014/main" id="{9D2EDDFB-06F6-597B-6788-256AA3EB2C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40C910-2C8B-6685-5069-3B8BBA6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0C1632-BFBF-A4A6-1D37-4A52DE3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4103F-CA35-4C7A-530B-17976EC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88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47A-2F9E-4E50-8B3F-44D9A8C679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5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7D5-5520-4233-8197-7FD5606E7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233-813A-4CA0-90F2-698E470CEE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7F89-C877-4B8E-ACFB-0B86CE5E56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67B8-1BCF-4B51-91C6-6BA8EDB78F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BDE014-DE32-4FB8-B764-4E32C8A39699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13.11.2023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7B9CBA1-B698-4BC5-BF9A-E2A824C4F51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>
            <a:extLst>
              <a:ext uri="{FF2B5EF4-FFF2-40B4-BE49-F238E27FC236}">
                <a16:creationId xmlns:a16="http://schemas.microsoft.com/office/drawing/2014/main" id="{C66A63EF-3761-FB97-227C-F8E6475BE9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>
              <a:extLst>
                <a:ext uri="{FF2B5EF4-FFF2-40B4-BE49-F238E27FC236}">
                  <a16:creationId xmlns:a16="http://schemas.microsoft.com/office/drawing/2014/main" id="{CAE57BA7-D8C7-3512-C07C-D0614F1C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>
              <a:extLst>
                <a:ext uri="{FF2B5EF4-FFF2-40B4-BE49-F238E27FC236}">
                  <a16:creationId xmlns:a16="http://schemas.microsoft.com/office/drawing/2014/main" id="{6AB3ADBF-2EDD-2BD8-621F-9FA62B6B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>
              <a:extLst>
                <a:ext uri="{FF2B5EF4-FFF2-40B4-BE49-F238E27FC236}">
                  <a16:creationId xmlns:a16="http://schemas.microsoft.com/office/drawing/2014/main" id="{62E4E223-1BA9-473C-3702-494DD364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>
              <a:extLst>
                <a:ext uri="{FF2B5EF4-FFF2-40B4-BE49-F238E27FC236}">
                  <a16:creationId xmlns:a16="http://schemas.microsoft.com/office/drawing/2014/main" id="{75201A66-686C-1DEE-02EC-388DDBC2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>
            <a:extLst>
              <a:ext uri="{FF2B5EF4-FFF2-40B4-BE49-F238E27FC236}">
                <a16:creationId xmlns:a16="http://schemas.microsoft.com/office/drawing/2014/main" id="{77DE3585-A4AE-CB23-474E-BB50653A85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>
              <a:extLst>
                <a:ext uri="{FF2B5EF4-FFF2-40B4-BE49-F238E27FC236}">
                  <a16:creationId xmlns:a16="http://schemas.microsoft.com/office/drawing/2014/main" id="{B54561F9-CDF3-B571-3AFB-7406329A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>
              <a:extLst>
                <a:ext uri="{FF2B5EF4-FFF2-40B4-BE49-F238E27FC236}">
                  <a16:creationId xmlns:a16="http://schemas.microsoft.com/office/drawing/2014/main" id="{0394D5CC-F244-8FEC-C263-61123C90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>
              <a:extLst>
                <a:ext uri="{FF2B5EF4-FFF2-40B4-BE49-F238E27FC236}">
                  <a16:creationId xmlns:a16="http://schemas.microsoft.com/office/drawing/2014/main" id="{CBF16EF9-67A8-B871-A93B-D14B9FC1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>
              <a:extLst>
                <a:ext uri="{FF2B5EF4-FFF2-40B4-BE49-F238E27FC236}">
                  <a16:creationId xmlns:a16="http://schemas.microsoft.com/office/drawing/2014/main" id="{1C4AFDC2-1855-18B4-9538-C905FC7E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>
            <a:extLst>
              <a:ext uri="{FF2B5EF4-FFF2-40B4-BE49-F238E27FC236}">
                <a16:creationId xmlns:a16="http://schemas.microsoft.com/office/drawing/2014/main" id="{14CA0150-C88E-97DA-823D-FDD014B4F96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>
              <a:extLst>
                <a:ext uri="{FF2B5EF4-FFF2-40B4-BE49-F238E27FC236}">
                  <a16:creationId xmlns:a16="http://schemas.microsoft.com/office/drawing/2014/main" id="{526DCAB4-3B38-7792-83CB-75707780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>
              <a:extLst>
                <a:ext uri="{FF2B5EF4-FFF2-40B4-BE49-F238E27FC236}">
                  <a16:creationId xmlns:a16="http://schemas.microsoft.com/office/drawing/2014/main" id="{BE5199FF-75D5-E2C4-3AA9-F80614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>
              <a:extLst>
                <a:ext uri="{FF2B5EF4-FFF2-40B4-BE49-F238E27FC236}">
                  <a16:creationId xmlns:a16="http://schemas.microsoft.com/office/drawing/2014/main" id="{9AEA3730-4E21-EA1E-B4D1-53D5A393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>
              <a:extLst>
                <a:ext uri="{FF2B5EF4-FFF2-40B4-BE49-F238E27FC236}">
                  <a16:creationId xmlns:a16="http://schemas.microsoft.com/office/drawing/2014/main" id="{BE755EF5-B016-20A2-3D2A-842E8201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>
            <a:extLst>
              <a:ext uri="{FF2B5EF4-FFF2-40B4-BE49-F238E27FC236}">
                <a16:creationId xmlns:a16="http://schemas.microsoft.com/office/drawing/2014/main" id="{474C0AA2-DBC4-CEBD-6DB4-F2AAE62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600"/>
            </a:pPr>
            <a:r>
              <a:rPr lang="kk-KZ" altLang="ru-RU" sz="1600" b="1" dirty="0">
                <a:solidFill>
                  <a:srgbClr val="FFFFFF"/>
                </a:solidFill>
              </a:rPr>
              <a:t>А</a:t>
            </a:r>
            <a:r>
              <a:rPr lang="ru-RU" altLang="ru-RU" sz="1600" b="1" dirty="0">
                <a:solidFill>
                  <a:srgbClr val="FFFFFF"/>
                </a:solidFill>
              </a:rPr>
              <a:t>ДАМНЫҢ ҮЙЛЕСІМДІ ДАМУЫ ҰЛТТЫҚ ИНСТИТУТЫ</a:t>
            </a:r>
            <a:endParaRPr lang="ru-RU" altLang="ru-RU" dirty="0"/>
          </a:p>
        </p:txBody>
      </p:sp>
      <p:sp>
        <p:nvSpPr>
          <p:cNvPr id="6151" name="Google Shape;97;g1fa1abc381b_3_0">
            <a:extLst>
              <a:ext uri="{FF2B5EF4-FFF2-40B4-BE49-F238E27FC236}">
                <a16:creationId xmlns:a16="http://schemas.microsoft.com/office/drawing/2014/main" id="{A532D1E9-8A0B-53A7-9485-F5B9CEDD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</a:t>
            </a:r>
            <a:r>
              <a:rPr lang="ru-RU" altLang="ru-RU" sz="1100" b="1" dirty="0" err="1">
                <a:solidFill>
                  <a:srgbClr val="FFFFFF"/>
                </a:solidFill>
              </a:rPr>
              <a:t>жыл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>
            <a:extLst>
              <a:ext uri="{FF2B5EF4-FFF2-40B4-BE49-F238E27FC236}">
                <a16:creationId xmlns:a16="http://schemas.microsoft.com/office/drawing/2014/main" id="{9641D7D8-95B9-95EB-9797-4DADF6F54F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>
              <a:extLst>
                <a:ext uri="{FF2B5EF4-FFF2-40B4-BE49-F238E27FC236}">
                  <a16:creationId xmlns:a16="http://schemas.microsoft.com/office/drawing/2014/main" id="{E49408E5-2C29-F798-3254-95D49648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>
              <a:extLst>
                <a:ext uri="{FF2B5EF4-FFF2-40B4-BE49-F238E27FC236}">
                  <a16:creationId xmlns:a16="http://schemas.microsoft.com/office/drawing/2014/main" id="{9C3BA377-05BF-9148-8F4A-3212B635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>
              <a:extLst>
                <a:ext uri="{FF2B5EF4-FFF2-40B4-BE49-F238E27FC236}">
                  <a16:creationId xmlns:a16="http://schemas.microsoft.com/office/drawing/2014/main" id="{34A44C02-1B76-CC46-13AD-33022BAA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>
              <a:extLst>
                <a:ext uri="{FF2B5EF4-FFF2-40B4-BE49-F238E27FC236}">
                  <a16:creationId xmlns:a16="http://schemas.microsoft.com/office/drawing/2014/main" id="{4A710818-9062-0FD8-AF08-DD7CE4D0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>
            <a:extLst>
              <a:ext uri="{FF2B5EF4-FFF2-40B4-BE49-F238E27FC236}">
                <a16:creationId xmlns:a16="http://schemas.microsoft.com/office/drawing/2014/main" id="{5118BCD5-6CBF-A7CE-7A14-5CA918EA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>
            <a:extLst>
              <a:ext uri="{FF2B5EF4-FFF2-40B4-BE49-F238E27FC236}">
                <a16:creationId xmlns:a16="http://schemas.microsoft.com/office/drawing/2014/main" id="{F2824AA6-FE29-29C0-47C5-63513AAA7CDD}"/>
              </a:ext>
            </a:extLst>
          </p:cNvPr>
          <p:cNvSpPr txBox="1"/>
          <p:nvPr/>
        </p:nvSpPr>
        <p:spPr>
          <a:xfrm>
            <a:off x="1740781" y="4217566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АТА-АНАЛАРДЫ ПЕДАГОГИКАЛЫҚ ҚОЛДАУ ОРТАЛЫҒЫ</a:t>
            </a:r>
          </a:p>
        </p:txBody>
      </p:sp>
    </p:spTree>
    <p:extLst>
      <p:ext uri="{BB962C8B-B14F-4D97-AF65-F5344CB8AC3E}">
        <p14:creationId xmlns:p14="http://schemas.microsoft.com/office/powerpoint/2010/main" val="326999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219" t="10996" r="3850" b="6398"/>
          <a:stretch/>
        </p:blipFill>
        <p:spPr>
          <a:xfrm>
            <a:off x="236481" y="346841"/>
            <a:ext cx="11754817" cy="62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204" t="8309" r="3855" b="4528"/>
          <a:stretch/>
        </p:blipFill>
        <p:spPr>
          <a:xfrm>
            <a:off x="232062" y="0"/>
            <a:ext cx="11864403" cy="6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046" t="7471" r="4022" b="4253"/>
          <a:stretch/>
        </p:blipFill>
        <p:spPr>
          <a:xfrm>
            <a:off x="399394" y="173421"/>
            <a:ext cx="11613930" cy="6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DF8A22-8BBC-47FA-B615-CC0A03172D4C}"/>
              </a:ext>
            </a:extLst>
          </p:cNvPr>
          <p:cNvSpPr/>
          <p:nvPr/>
        </p:nvSpPr>
        <p:spPr>
          <a:xfrm>
            <a:off x="0" y="430618"/>
            <a:ext cx="12192000" cy="244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4DE2D-A51F-4F07-AF31-AB1858EDD93D}"/>
              </a:ext>
            </a:extLst>
          </p:cNvPr>
          <p:cNvSpPr/>
          <p:nvPr/>
        </p:nvSpPr>
        <p:spPr>
          <a:xfrm>
            <a:off x="614916" y="175436"/>
            <a:ext cx="11449192" cy="78845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Орталықтың қызметін ұйымдастыру бойынша құжаттар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A07905-1E20-4AF3-ABD1-DB1B9197C5A4}"/>
              </a:ext>
            </a:extLst>
          </p:cNvPr>
          <p:cNvSpPr/>
          <p:nvPr/>
        </p:nvSpPr>
        <p:spPr>
          <a:xfrm>
            <a:off x="1324215" y="1389583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F5796F-9483-F277-5628-16DD7D30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6" y="1750463"/>
            <a:ext cx="4077368" cy="4077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B837B-CEF8-426F-91A0-357925380401}"/>
              </a:ext>
            </a:extLst>
          </p:cNvPr>
          <p:cNvSpPr txBox="1"/>
          <p:nvPr/>
        </p:nvSpPr>
        <p:spPr>
          <a:xfrm>
            <a:off x="1326764" y="5791612"/>
            <a:ext cx="856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кодты сканерлеңіз</a:t>
            </a:r>
          </a:p>
          <a:p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23DB9D-8754-EC06-B3FF-2185A70FC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14" y="1743526"/>
            <a:ext cx="2619469" cy="3425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F54863-A8D0-36C0-A073-26937A41C91C}"/>
              </a:ext>
            </a:extLst>
          </p:cNvPr>
          <p:cNvSpPr txBox="1"/>
          <p:nvPr/>
        </p:nvSpPr>
        <p:spPr>
          <a:xfrm>
            <a:off x="1815583" y="31673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85EAB-F1A0-E09B-E290-3C2FDF77625C}"/>
              </a:ext>
            </a:extLst>
          </p:cNvPr>
          <p:cNvSpPr txBox="1"/>
          <p:nvPr/>
        </p:nvSpPr>
        <p:spPr>
          <a:xfrm>
            <a:off x="1967983" y="33197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3819A-D7AB-3148-02D1-6711C8BAF73C}"/>
              </a:ext>
            </a:extLst>
          </p:cNvPr>
          <p:cNvSpPr txBox="1"/>
          <p:nvPr/>
        </p:nvSpPr>
        <p:spPr>
          <a:xfrm>
            <a:off x="2120383" y="34721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577D3F-2784-38DC-ED0F-FBF855B1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65">
            <a:off x="5302887" y="1975463"/>
            <a:ext cx="2619469" cy="3658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DB89EA-4F38-53B1-5E4C-FE91BAA0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74" y="1743526"/>
            <a:ext cx="2534709" cy="34281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BEFD4D-A03D-5420-054E-0953B546E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395">
            <a:off x="8790191" y="2007707"/>
            <a:ext cx="2619469" cy="37213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2489" y="1344658"/>
            <a:ext cx="331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orken-instituty.kz</a:t>
            </a:r>
            <a:endParaRPr lang="ru-RU" sz="3200" b="1" u="sng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6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16C75D-A425-C7A5-71CF-D90ED4EEB198}"/>
              </a:ext>
            </a:extLst>
          </p:cNvPr>
          <p:cNvSpPr txBox="1">
            <a:spLocks/>
          </p:cNvSpPr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НАЗАР АУДАРҒАНДАРЫҢЫЗҒА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</a:rPr>
              <a:t>РАҚМЕТ!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440" y="600891"/>
            <a:ext cx="66610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«2023-2024 </a:t>
            </a:r>
            <a:r>
              <a:rPr lang="ru-RU" sz="1800" dirty="0" err="1"/>
              <a:t>оқу</a:t>
            </a:r>
            <a:r>
              <a:rPr lang="ru-RU" sz="1800" dirty="0"/>
              <a:t> </a:t>
            </a:r>
            <a:r>
              <a:rPr lang="ru-RU" sz="1800" dirty="0" err="1"/>
              <a:t>жылында</a:t>
            </a:r>
            <a:r>
              <a:rPr lang="ru-RU" sz="1800" dirty="0"/>
              <a:t> </a:t>
            </a:r>
            <a:r>
              <a:rPr lang="ru-RU" sz="1800" dirty="0" err="1"/>
              <a:t>Қазақстан</a:t>
            </a:r>
            <a:r>
              <a:rPr lang="ru-RU" sz="1800" dirty="0"/>
              <a:t> </a:t>
            </a:r>
            <a:r>
              <a:rPr lang="ru-RU" sz="1800" dirty="0" err="1"/>
              <a:t>Республикасының</a:t>
            </a:r>
            <a:r>
              <a:rPr lang="ru-RU" sz="1800" dirty="0"/>
              <a:t> </a:t>
            </a:r>
            <a:endParaRPr lang="ru-RU" sz="1800" dirty="0" smtClean="0"/>
          </a:p>
          <a:p>
            <a:pPr algn="ctr"/>
            <a:r>
              <a:rPr lang="ru-RU" sz="1800" dirty="0" smtClean="0"/>
              <a:t>орта </a:t>
            </a:r>
            <a:r>
              <a:rPr lang="ru-RU" sz="1800" dirty="0" err="1"/>
              <a:t>білім</a:t>
            </a:r>
            <a:r>
              <a:rPr lang="ru-RU" sz="1800" dirty="0"/>
              <a:t> беру </a:t>
            </a:r>
            <a:r>
              <a:rPr lang="ru-RU" sz="1800" dirty="0" err="1"/>
              <a:t>ұйымдарындағы</a:t>
            </a:r>
            <a:r>
              <a:rPr lang="ru-RU" sz="1800" dirty="0"/>
              <a:t> </a:t>
            </a:r>
            <a:r>
              <a:rPr lang="ru-RU" sz="1800" dirty="0" err="1"/>
              <a:t>оқу-тәрбие</a:t>
            </a:r>
            <a:r>
              <a:rPr lang="ru-RU" sz="1800" dirty="0"/>
              <a:t> </a:t>
            </a:r>
            <a:r>
              <a:rPr lang="ru-RU" sz="1800" dirty="0" err="1"/>
              <a:t>процесінің</a:t>
            </a:r>
            <a:r>
              <a:rPr lang="ru-RU" sz="1800" dirty="0"/>
              <a:t> </a:t>
            </a:r>
            <a:r>
              <a:rPr lang="ru-RU" sz="1800" dirty="0" err="1"/>
              <a:t>ерекшеліктері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» </a:t>
            </a:r>
            <a:r>
              <a:rPr lang="ru-RU" sz="1800" dirty="0" err="1"/>
              <a:t>әдістемелік-нұсқаулық</a:t>
            </a:r>
            <a:r>
              <a:rPr lang="ru-RU" sz="1800" dirty="0"/>
              <a:t> </a:t>
            </a:r>
            <a:r>
              <a:rPr lang="ru-RU" sz="1800" dirty="0" err="1"/>
              <a:t>хаттың</a:t>
            </a:r>
            <a:r>
              <a:rPr lang="ru-RU" sz="1800" dirty="0"/>
              <a:t> </a:t>
            </a:r>
            <a:r>
              <a:rPr lang="ru-RU" sz="1800" dirty="0" err="1"/>
              <a:t>негізінде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оқу</a:t>
            </a:r>
            <a:r>
              <a:rPr lang="ru-RU" sz="1800" dirty="0"/>
              <a:t> </a:t>
            </a:r>
            <a:r>
              <a:rPr lang="ru-RU" sz="1800" dirty="0" err="1"/>
              <a:t>жылының</a:t>
            </a:r>
            <a:r>
              <a:rPr lang="ru-RU" sz="1800" dirty="0"/>
              <a:t> </a:t>
            </a:r>
            <a:r>
              <a:rPr lang="ru-RU" sz="1800" dirty="0" err="1"/>
              <a:t>ерекшеліктерінің</a:t>
            </a:r>
            <a:r>
              <a:rPr lang="ru-RU" sz="1800" dirty="0"/>
              <a:t> </a:t>
            </a:r>
            <a:r>
              <a:rPr lang="ru-RU" sz="1800" dirty="0" err="1"/>
              <a:t>бірі</a:t>
            </a:r>
            <a:r>
              <a:rPr lang="ru-RU" sz="1800" dirty="0"/>
              <a:t> </a:t>
            </a:r>
            <a:r>
              <a:rPr lang="ru-RU" sz="1800" dirty="0" err="1"/>
              <a:t>мектептердің</a:t>
            </a:r>
            <a:r>
              <a:rPr lang="ru-RU" sz="1800" dirty="0"/>
              <a:t> </a:t>
            </a:r>
            <a:r>
              <a:rPr lang="ru-RU" sz="1800" dirty="0" err="1"/>
              <a:t>ата-аналар</a:t>
            </a:r>
            <a:r>
              <a:rPr lang="ru-RU" sz="1800" dirty="0"/>
              <a:t> </a:t>
            </a:r>
            <a:r>
              <a:rPr lang="ru-RU" sz="1800" dirty="0" err="1"/>
              <a:t>қауымдастығымен</a:t>
            </a:r>
            <a:r>
              <a:rPr lang="ru-RU" sz="1800" dirty="0"/>
              <a:t> </a:t>
            </a:r>
            <a:r>
              <a:rPr lang="ru-RU" sz="1800" dirty="0" err="1"/>
              <a:t>өзара</a:t>
            </a:r>
            <a:r>
              <a:rPr lang="ru-RU" sz="1800" dirty="0"/>
              <a:t> </a:t>
            </a:r>
            <a:r>
              <a:rPr lang="ru-RU" sz="1800" dirty="0" err="1"/>
              <a:t>іс-қимылын</a:t>
            </a:r>
            <a:r>
              <a:rPr lang="ru-RU" sz="1800" dirty="0"/>
              <a:t> </a:t>
            </a:r>
            <a:r>
              <a:rPr lang="ru-RU" sz="1800" dirty="0" err="1"/>
              <a:t>нығайту</a:t>
            </a:r>
            <a:r>
              <a:rPr lang="ru-RU" sz="1800" dirty="0"/>
              <a:t> </a:t>
            </a:r>
            <a:r>
              <a:rPr lang="ru-RU" sz="1800" dirty="0" err="1"/>
              <a:t>болып</a:t>
            </a:r>
            <a:r>
              <a:rPr lang="ru-RU" sz="1800" dirty="0"/>
              <a:t> </a:t>
            </a:r>
            <a:r>
              <a:rPr lang="ru-RU" sz="1800" dirty="0" err="1"/>
              <a:t>табылатыны</a:t>
            </a:r>
            <a:r>
              <a:rPr lang="ru-RU" sz="1800" dirty="0"/>
              <a:t> </a:t>
            </a:r>
            <a:r>
              <a:rPr lang="ru-RU" sz="1800" dirty="0" err="1"/>
              <a:t>көрсетілген</a:t>
            </a:r>
            <a:r>
              <a:rPr lang="ru-RU" sz="1800" dirty="0"/>
              <a:t>, </a:t>
            </a:r>
            <a:endParaRPr lang="ru-RU" sz="1800" dirty="0" smtClean="0"/>
          </a:p>
          <a:p>
            <a:pPr algn="ctr"/>
            <a:r>
              <a:rPr lang="ru-RU" sz="1800" dirty="0" smtClean="0"/>
              <a:t>«</a:t>
            </a:r>
            <a:r>
              <a:rPr lang="ru-RU" sz="1800" dirty="0"/>
              <a:t>№36 ЭБЖОБББМ» КММ </a:t>
            </a:r>
            <a:r>
              <a:rPr lang="ru-RU" sz="1800" dirty="0" err="1"/>
              <a:t>жанында</a:t>
            </a:r>
            <a:r>
              <a:rPr lang="ru-RU" sz="1800" dirty="0"/>
              <a:t> </a:t>
            </a:r>
            <a:r>
              <a:rPr lang="ru-RU" sz="1800" dirty="0" err="1"/>
              <a:t>ата-аналарды</a:t>
            </a:r>
            <a:r>
              <a:rPr lang="ru-RU" sz="1800" dirty="0"/>
              <a:t> </a:t>
            </a:r>
            <a:r>
              <a:rPr lang="ru-RU" sz="1800" dirty="0" err="1"/>
              <a:t>педагогикалық</a:t>
            </a:r>
            <a:r>
              <a:rPr lang="ru-RU" sz="1800" dirty="0"/>
              <a:t> </a:t>
            </a:r>
            <a:r>
              <a:rPr lang="ru-RU" sz="1800" dirty="0" err="1"/>
              <a:t>қолдау</a:t>
            </a:r>
            <a:r>
              <a:rPr lang="ru-RU" sz="1800" dirty="0"/>
              <a:t> </a:t>
            </a:r>
            <a:r>
              <a:rPr lang="ru-RU" sz="1800" dirty="0" err="1"/>
              <a:t>орталығы</a:t>
            </a:r>
            <a:r>
              <a:rPr lang="ru-RU" sz="1800" dirty="0"/>
              <a:t> </a:t>
            </a:r>
            <a:r>
              <a:rPr lang="ru-RU" sz="1800" dirty="0" err="1"/>
              <a:t>құрылды</a:t>
            </a:r>
            <a:r>
              <a:rPr lang="ru-RU" sz="1800" dirty="0"/>
              <a:t>.</a:t>
            </a:r>
          </a:p>
          <a:p>
            <a:pPr algn="ctr"/>
            <a:r>
              <a:rPr lang="ru-RU" sz="1800" dirty="0"/>
              <a:t>АПҚО </a:t>
            </a:r>
            <a:r>
              <a:rPr lang="ru-RU" sz="1800" dirty="0" err="1"/>
              <a:t>жетекшісі</a:t>
            </a:r>
            <a:r>
              <a:rPr lang="ru-RU" sz="1800" dirty="0"/>
              <a:t>:</a:t>
            </a:r>
          </a:p>
          <a:p>
            <a:pPr algn="ctr"/>
            <a:r>
              <a:rPr lang="ru-RU" sz="1800" dirty="0"/>
              <a:t>Смирнова Татьяна Анатольевна</a:t>
            </a:r>
          </a:p>
          <a:p>
            <a:pPr algn="ctr"/>
            <a:r>
              <a:rPr lang="ru-RU" sz="1800" dirty="0"/>
              <a:t>8 747 752 45 17</a:t>
            </a:r>
          </a:p>
          <a:p>
            <a:pPr algn="ctr"/>
            <a:r>
              <a:rPr lang="ru-RU" sz="1800" dirty="0" err="1"/>
              <a:t>Басшының</a:t>
            </a:r>
            <a:r>
              <a:rPr lang="ru-RU" sz="1800" dirty="0"/>
              <a:t> ТЖ </a:t>
            </a:r>
            <a:r>
              <a:rPr lang="ru-RU" sz="1800" dirty="0" err="1"/>
              <a:t>жөніндегі</a:t>
            </a:r>
            <a:r>
              <a:rPr lang="ru-RU" sz="1800" dirty="0"/>
              <a:t> </a:t>
            </a:r>
            <a:r>
              <a:rPr lang="ru-RU" sz="1800" dirty="0" err="1"/>
              <a:t>орынбасары</a:t>
            </a:r>
            <a:endParaRPr lang="ru-RU" sz="1800" dirty="0"/>
          </a:p>
          <a:p>
            <a:pPr algn="ctr"/>
            <a:r>
              <a:rPr lang="ru-RU" sz="1800" dirty="0" err="1"/>
              <a:t>Русакова</a:t>
            </a:r>
            <a:r>
              <a:rPr lang="ru-RU" sz="1800" dirty="0"/>
              <a:t> Зоя Михайловна, 8 771 357 23 </a:t>
            </a:r>
            <a:r>
              <a:rPr lang="ru-RU" sz="1800" dirty="0" smtClean="0"/>
              <a:t>14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 err="1"/>
              <a:t>Ата-аналарды</a:t>
            </a:r>
            <a:r>
              <a:rPr lang="ru-RU" sz="1800" dirty="0"/>
              <a:t> </a:t>
            </a:r>
            <a:r>
              <a:rPr lang="ru-RU" sz="1800" dirty="0" err="1"/>
              <a:t>педагогикалық</a:t>
            </a:r>
            <a:r>
              <a:rPr lang="ru-RU" sz="1800" dirty="0"/>
              <a:t> </a:t>
            </a:r>
            <a:r>
              <a:rPr lang="ru-RU" sz="1800" dirty="0" err="1"/>
              <a:t>қолдау</a:t>
            </a:r>
            <a:r>
              <a:rPr lang="ru-RU" sz="1800" dirty="0"/>
              <a:t> </a:t>
            </a:r>
            <a:r>
              <a:rPr lang="ru-RU" sz="1800" dirty="0" err="1"/>
              <a:t>орталығының</a:t>
            </a:r>
            <a:r>
              <a:rPr lang="ru-RU" sz="1800" dirty="0"/>
              <a:t> </a:t>
            </a:r>
            <a:r>
              <a:rPr lang="ru-RU" sz="1800" dirty="0" err="1"/>
              <a:t>жұмысында</a:t>
            </a:r>
            <a:r>
              <a:rPr lang="ru-RU" sz="1800" dirty="0"/>
              <a:t> </a:t>
            </a:r>
            <a:r>
              <a:rPr lang="ru-RU" sz="1800" dirty="0" err="1"/>
              <a:t>адамның</a:t>
            </a:r>
            <a:r>
              <a:rPr lang="ru-RU" sz="1800" dirty="0"/>
              <a:t> </a:t>
            </a:r>
            <a:r>
              <a:rPr lang="ru-RU" sz="1800" dirty="0" err="1"/>
              <a:t>үйлесімді</a:t>
            </a:r>
            <a:r>
              <a:rPr lang="ru-RU" sz="1800" dirty="0"/>
              <a:t> </a:t>
            </a:r>
            <a:r>
              <a:rPr lang="ru-RU" sz="1800" dirty="0" err="1"/>
              <a:t>дамуының</a:t>
            </a:r>
            <a:r>
              <a:rPr lang="ru-RU" sz="1800" dirty="0"/>
              <a:t> </a:t>
            </a:r>
            <a:r>
              <a:rPr lang="ru-RU" sz="1800" dirty="0" err="1"/>
              <a:t>Ұлттық</a:t>
            </a:r>
            <a:r>
              <a:rPr lang="ru-RU" sz="1800" dirty="0"/>
              <a:t> институты </a:t>
            </a:r>
            <a:r>
              <a:rPr lang="ru-RU" sz="1800" dirty="0" err="1"/>
              <a:t>ұсынған</a:t>
            </a:r>
            <a:r>
              <a:rPr lang="ru-RU" sz="1800" dirty="0"/>
              <a:t> </a:t>
            </a:r>
            <a:r>
              <a:rPr lang="ru-RU" sz="1800" dirty="0" err="1"/>
              <a:t>ғылыми-әдістемелік</a:t>
            </a:r>
            <a:r>
              <a:rPr lang="ru-RU" sz="1800" dirty="0"/>
              <a:t> </a:t>
            </a:r>
            <a:r>
              <a:rPr lang="ru-RU" sz="1800" dirty="0" err="1"/>
              <a:t>сүйемелдеу</a:t>
            </a:r>
            <a:r>
              <a:rPr lang="ru-RU" sz="1800" dirty="0"/>
              <a:t> </a:t>
            </a:r>
            <a:r>
              <a:rPr lang="ru-RU" sz="1800" dirty="0" err="1"/>
              <a:t>пайдаланылатын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" y="123092"/>
            <a:ext cx="2003712" cy="22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9C320A-5AF9-5D7B-2649-01E291D4213D}"/>
              </a:ext>
            </a:extLst>
          </p:cNvPr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4F5823-583A-E495-125D-3365BA6590F0}"/>
              </a:ext>
            </a:extLst>
          </p:cNvPr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B9BD5">
                    <a:lumMod val="50000"/>
                  </a:srgbClr>
                </a:solidFill>
                <a:ea typeface="Cambria Math" panose="02040503050406030204" pitchFamily="18" charset="0"/>
              </a:rPr>
              <a:t>АТА-АНАЛАРДЫ ПЕДАГОГИКАЛЫҚ ҚОЛДАУ ОРТАЛЫҒЫ</a:t>
            </a: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205913" y="5007985"/>
            <a:ext cx="2855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Әлеуметтік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серіктестікке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басымдық</a:t>
            </a:r>
            <a:r>
              <a:rPr lang="ru-RU" altLang="ru-RU" dirty="0">
                <a:ea typeface="Cambria Math" panose="02040503050406030204" pitchFamily="18" charset="0"/>
              </a:rPr>
              <a:t> беру, </a:t>
            </a:r>
            <a:r>
              <a:rPr lang="ru-RU" altLang="ru-RU" dirty="0" err="1">
                <a:ea typeface="Cambria Math" panose="02040503050406030204" pitchFamily="18" charset="0"/>
              </a:rPr>
              <a:t>ресурстық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ұйымдар</a:t>
            </a:r>
            <a:r>
              <a:rPr lang="ru-RU" altLang="ru-RU" dirty="0">
                <a:ea typeface="Cambria Math" panose="02040503050406030204" pitchFamily="18" charset="0"/>
              </a:rPr>
              <a:t> мен </a:t>
            </a:r>
            <a:r>
              <a:rPr lang="ru-RU" altLang="ru-RU" dirty="0" err="1" smtClean="0">
                <a:ea typeface="Cambria Math" panose="02040503050406030204" pitchFamily="18" charset="0"/>
              </a:rPr>
              <a:t>білікті</a:t>
            </a:r>
            <a:r>
              <a:rPr lang="ru-RU" altLang="ru-RU" dirty="0" smtClean="0">
                <a:ea typeface="Cambria Math" panose="02040503050406030204" pitchFamily="18" charset="0"/>
              </a:rPr>
              <a:t> </a:t>
            </a:r>
            <a:r>
              <a:rPr lang="ru-RU" altLang="ru-RU" dirty="0" err="1" smtClean="0">
                <a:ea typeface="Cambria Math" panose="02040503050406030204" pitchFamily="18" charset="0"/>
              </a:rPr>
              <a:t>эксперттерді</a:t>
            </a:r>
            <a:r>
              <a:rPr lang="ru-RU" altLang="ru-RU" dirty="0" smtClean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тарту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642938" y="1498275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Мақсаты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: </a:t>
            </a:r>
            <a:r>
              <a:rPr lang="kk-K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балаларды оқыту және тәрбиелеу мәселесі бойынша мектептің ата-аналармен қарым-қатынасын күшейту,  берекелі отбасы мәдениетін дамыту</a:t>
            </a:r>
            <a:endParaRPr lang="ru-RU" altLang="ru-RU" sz="1800" b="1" dirty="0">
              <a:solidFill>
                <a:srgbClr val="5B9BD5">
                  <a:lumMod val="50000"/>
                </a:srgbClr>
              </a:solidFill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3738" y="2841109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 err="1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Орталықтың</a:t>
            </a: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642938" y="4484688"/>
            <a:ext cx="3374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kk-KZ" altLang="ru-RU" sz="1800" b="1" dirty="0">
                <a:solidFill>
                  <a:srgbClr val="5B9BD5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ҮЗЕГЕ АСЫРУ ПРИНЦИПТЕРІ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655639" y="5039537"/>
            <a:ext cx="26828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Ұлттық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мәдениет</a:t>
            </a:r>
            <a:r>
              <a:rPr lang="ru-RU" altLang="ru-RU" dirty="0">
                <a:ea typeface="Cambria Math" panose="02040503050406030204" pitchFamily="18" charset="0"/>
              </a:rPr>
              <a:t>, </a:t>
            </a:r>
            <a:r>
              <a:rPr lang="ru-RU" altLang="ru-RU" dirty="0" err="1">
                <a:ea typeface="Cambria Math" panose="02040503050406030204" pitchFamily="18" charset="0"/>
              </a:rPr>
              <a:t>құндылықтар</a:t>
            </a:r>
            <a:r>
              <a:rPr lang="ru-RU" altLang="ru-RU" dirty="0">
                <a:ea typeface="Cambria Math" panose="02040503050406030204" pitchFamily="18" charset="0"/>
              </a:rPr>
              <a:t> мен </a:t>
            </a:r>
            <a:r>
              <a:rPr lang="ru-RU" altLang="ru-RU" dirty="0" err="1">
                <a:ea typeface="Cambria Math" panose="02040503050406030204" pitchFamily="18" charset="0"/>
              </a:rPr>
              <a:t>дәстүрлердің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сабақтастығы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398838" y="5030756"/>
            <a:ext cx="3344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Үдерістің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гуманистік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бағыттылығы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Ата</a:t>
            </a:r>
            <a:r>
              <a:rPr lang="ru-RU" altLang="ru-RU" dirty="0">
                <a:ea typeface="Cambria Math" panose="02040503050406030204" pitchFamily="18" charset="0"/>
              </a:rPr>
              <a:t>-</a:t>
            </a:r>
            <a:r>
              <a:rPr lang="kk-KZ" altLang="ru-RU" dirty="0">
                <a:ea typeface="Cambria Math" panose="02040503050406030204" pitchFamily="18" charset="0"/>
              </a:rPr>
              <a:t>аналарға дифференциалды және жекелей қолдау көрсету;</a:t>
            </a:r>
            <a:endParaRPr lang="ru-RU" altLang="ru-RU" dirty="0">
              <a:ea typeface="Cambria Math" panose="02040503050406030204" pitchFamily="18" charset="0"/>
            </a:endParaRP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6918325" y="5052102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Заманауи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ғылым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мен </a:t>
            </a:r>
            <a:r>
              <a:rPr lang="ru-RU" altLang="ru-RU" dirty="0" err="1" smtClean="0">
                <a:latin typeface="Arial"/>
                <a:ea typeface="Cambria Math" panose="02040503050406030204" pitchFamily="18" charset="0"/>
              </a:rPr>
              <a:t>тәжірибенің</a:t>
            </a:r>
            <a:r>
              <a:rPr lang="ru-RU" altLang="ru-RU" dirty="0" smtClean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озық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үлгілерін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пайдалану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;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57200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670710" y="5138737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65A28-E501-5681-EB20-70101391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13595" y="3267146"/>
            <a:ext cx="3429000" cy="1146105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90228" y="3267146"/>
            <a:ext cx="3784600" cy="1146105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78825" y="3274390"/>
            <a:ext cx="3405188" cy="1143100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3595" y="3235902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ea typeface="Cambria Math" panose="02040503050406030204" pitchFamily="18" charset="0"/>
                <a:cs typeface="Arial" panose="020B0604020202020204" pitchFamily="34" charset="0"/>
              </a:rPr>
              <a:t>балалардың саламаттығын қамтамасыз ету үшін ата-аналардың педагогикалық мәдениетін, психологиялық-педагогикалық және әлеуметтік құзыретін дамытуға арналған жүйелік педагогикалық қолдауды ұйымдастыру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90228" y="3359013"/>
            <a:ext cx="3697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 тәрбиелеу мен дамытуда орта білім беру ұйымы мен отбасы арасындағы өзара іс-қимылды нығайту</a:t>
            </a:r>
            <a:endParaRPr lang="ru-RU" sz="1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618001-F8A8-0124-A400-126987E02877}"/>
              </a:ext>
            </a:extLst>
          </p:cNvPr>
          <p:cNvSpPr txBox="1"/>
          <p:nvPr/>
        </p:nvSpPr>
        <p:spPr>
          <a:xfrm>
            <a:off x="8482013" y="3359013"/>
            <a:ext cx="32444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 тәрбиелеу мен дамытуда ата-аналардың жауапкершілігін арттыру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029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0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6584" y="2970368"/>
            <a:ext cx="5774267" cy="202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Сабақтар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нысандарды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(семинар-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практикумдар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тренингтер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іскерлік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ойындар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пікірталастар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талқылаулар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цифрлық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пайдалана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онлайн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офлайн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режимде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өткізілуі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r>
              <a:rPr lang="ru-RU" sz="2000" b="1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" y="1631143"/>
            <a:ext cx="4072956" cy="3501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6584" y="5680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Педагогикалық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сегіз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сабақты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2309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/>
          </p:cNvPr>
          <p:cNvSpPr>
            <a:spLocks noGrp="1"/>
          </p:cNvSpPr>
          <p:nvPr>
            <p:ph type="sldNum" sz="quarter" idx="10"/>
          </p:nvPr>
        </p:nvSpPr>
        <p:spPr>
          <a:extLst/>
        </p:spPr>
        <p:txBody>
          <a:bodyPr/>
          <a:lstStyle/>
          <a:p>
            <a:pPr>
              <a:defRPr/>
            </a:pPr>
            <a:fld id="{8AE8AEC0-8EA2-40E6-A43B-7C2AF0BE12D5}" type="slidenum">
              <a:rPr lang="ru-RU" altLang="ru-RU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-122830" y="158750"/>
            <a:ext cx="4260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1-4 СЫНЫП БІЛІМ АЛУШЫЛАРЫНЫҢ АТА-АНАЛАРЫНА АРНАЛҒАН САБАҚТЫҢ БАҒДАРЛАМАСЫ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903663" y="161925"/>
            <a:ext cx="438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5-9 СЫНЫП БІЛІМ АЛУШЫЛАРЫНЫҢ АТА-АНАЛАРЫНА АРНАЛҒАН САБАҚТЫҢ БАҒДАРЛАМАСЫ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107363" y="158750"/>
            <a:ext cx="40338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10-11 СЫНЫП БІЛІМ АЛУШЫЛАРЫНЫҢ АТА-АНАЛАРЫНА АРНАЛҒАН САБАҚТЫҢ БАҒДАРЛАМАСЫ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47279"/>
              </p:ext>
            </p:extLst>
          </p:nvPr>
        </p:nvGraphicFramePr>
        <p:xfrm>
          <a:off x="0" y="922338"/>
          <a:ext cx="3754438" cy="6017518"/>
        </p:xfrm>
        <a:graphic>
          <a:graphicData uri="http://schemas.openxmlformats.org/drawingml/2006/table">
            <a:tbl>
              <a:tblPr/>
              <a:tblGrid>
                <a:gridCol w="375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33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 - бақыт бесігі.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Проект жизни родителей – счастливый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Білімдіге дүние жарық.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Радость познания: учимся с удовольствием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Әрбір бала – жарық жұлдыз.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Каждый ребенок уникален: как его раскрыть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8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 жастан...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развить смекалку и эрудицию у ребенка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Ойынға тәуелділікті қалай жеңуге болады?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победить игровую зависимость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Сенім арту - жетістік кепілі.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поддержать ребенка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в сложной ситуации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Әкені көріп ұл өсер, шешені көріп қыз өсер.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Воспитание личным примером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Тәлімменен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өрілген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біздің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дәстүр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как основа семейного благополучия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10626"/>
              </p:ext>
            </p:extLst>
          </p:nvPr>
        </p:nvGraphicFramePr>
        <p:xfrm>
          <a:off x="4138613" y="922338"/>
          <a:ext cx="3754437" cy="5923112"/>
        </p:xfrm>
        <a:graphic>
          <a:graphicData uri="http://schemas.openxmlformats.org/drawingml/2006/table">
            <a:tbl>
              <a:tblPr/>
              <a:tblGrid>
                <a:gridCol w="375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Баланың бас ұстазы – ата-ана.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Позитивное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родительство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: слушать, слышать, быть услышанным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Ақыл айтпа, жол көрсет.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Новые условия обучения: как ребенку пройти адаптацию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Балаға үйрету: ақылыңды мейірімге орап бер.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найти ключ к своему ребенку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Бұлақ көрсең, көзін аш.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Растим творческую личность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Ақпараттан ақ-қараны ажырату өнері.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Ребенок в интернете:  как найти золотую середину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«Әр нәрсенің өлшемі бар...»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удержать баланс между «надо» и «хочу»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Жасөспірімдермен қарым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қатынас құпиялары.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Особенности взаимоотношений подростков.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құндылығы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-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сарқылмас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қазына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Ценности как основа семейного счастья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77307"/>
              </p:ext>
            </p:extLst>
          </p:nvPr>
        </p:nvGraphicFramePr>
        <p:xfrm>
          <a:off x="8158163" y="922338"/>
          <a:ext cx="4033837" cy="6077585"/>
        </p:xfrm>
        <a:graphic>
          <a:graphicData uri="http://schemas.openxmlformats.org/drawingml/2006/table">
            <a:tbl>
              <a:tblPr/>
              <a:tblGrid>
                <a:gridCol w="403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Боламын деген баланың бетін қақпа, белін бу...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Личность как результат саморазвития на основе нравственных ценностей.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Көркем мінез – баға жетпес байлық.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Эмоциональный интеллект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основа успешной личности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 жанбасаң лапылдап...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помочь ребенку найти свое призвание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Құмарлыққа бой алдыру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тәуелділік құрдымы.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Зоны рисков в развитии старшеклассников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Социальные сети и интернет-пространство: безопасное поведение старшеклассников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Күйзелістен шығар жол.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Помогаем пережить стресс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Сүйіспеншілік – сыйластық кілті.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Любовь  –  ключ к взаимопониманию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Атадан өсиет, анадан қасиет.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и ценности семьи: от поколения к поколению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9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/>
          </p:nvPr>
        </p:nvGraphicFramePr>
        <p:xfrm>
          <a:off x="0" y="1258678"/>
          <a:ext cx="12192001" cy="4687888"/>
        </p:xfrm>
        <a:graphic>
          <a:graphicData uri="http://schemas.openxmlformats.org/drawingml/2006/table">
            <a:tbl>
              <a:tblPr/>
              <a:tblGrid>
                <a:gridCol w="303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888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42272" y="1467098"/>
            <a:ext cx="2662798" cy="877565"/>
            <a:chOff x="-11340" y="0"/>
            <a:chExt cx="1051970" cy="447575"/>
          </a:xfrm>
          <a:solidFill>
            <a:srgbClr val="4FCDCC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016461" cy="447575"/>
            </a:xfrm>
            <a:custGeom>
              <a:avLst/>
              <a:gdLst/>
              <a:ahLst/>
              <a:cxnLst/>
              <a:rect l="l" t="t" r="r" b="b"/>
              <a:pathLst>
                <a:path w="1016461" h="447575">
                  <a:moveTo>
                    <a:pt x="30090" y="0"/>
                  </a:moveTo>
                  <a:lnTo>
                    <a:pt x="986371" y="0"/>
                  </a:lnTo>
                  <a:cubicBezTo>
                    <a:pt x="1002989" y="0"/>
                    <a:pt x="1016461" y="13472"/>
                    <a:pt x="1016461" y="30090"/>
                  </a:cubicBezTo>
                  <a:lnTo>
                    <a:pt x="1016461" y="417485"/>
                  </a:lnTo>
                  <a:cubicBezTo>
                    <a:pt x="1016461" y="434103"/>
                    <a:pt x="1002989" y="447575"/>
                    <a:pt x="986371" y="447575"/>
                  </a:cubicBezTo>
                  <a:lnTo>
                    <a:pt x="30090" y="447575"/>
                  </a:lnTo>
                  <a:cubicBezTo>
                    <a:pt x="13472" y="447575"/>
                    <a:pt x="0" y="434103"/>
                    <a:pt x="0" y="417485"/>
                  </a:cubicBezTo>
                  <a:lnTo>
                    <a:pt x="0" y="30090"/>
                  </a:lnTo>
                  <a:cubicBezTo>
                    <a:pt x="0" y="13472"/>
                    <a:pt x="13472" y="0"/>
                    <a:pt x="30090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-11340" y="24217"/>
              <a:ext cx="1051970" cy="365225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Э</a:t>
              </a:r>
              <a:r>
                <a:rPr lang="en-US" b="1" kern="0" dirty="0" err="1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моционал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ды көңіл-күй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, 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сабақ тақырыбына кіріспе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: </a:t>
              </a:r>
              <a:r>
                <a:rPr lang="en-US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activity 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(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ойындар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, 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сергіту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)</a:t>
              </a:r>
              <a:endParaRPr lang="en-US" b="1" kern="0" dirty="0">
                <a:solidFill>
                  <a:srgbClr val="FFFFFF"/>
                </a:solidFill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</p:txBody>
        </p:sp>
      </p:grp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227013" y="3325603"/>
            <a:ext cx="23971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сабақ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тақырыбын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ұғынады</a:t>
            </a:r>
            <a:r>
              <a:rPr lang="ru-RU" altLang="ru-RU" dirty="0" smtClean="0">
                <a:solidFill>
                  <a:srgbClr val="191919"/>
                </a:solidFill>
              </a:rPr>
              <a:t>: </a:t>
            </a:r>
            <a:r>
              <a:rPr lang="ru-RU" altLang="ru-RU" dirty="0" err="1">
                <a:solidFill>
                  <a:srgbClr val="191919"/>
                </a:solidFill>
              </a:rPr>
              <a:t>ойындарға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 smtClean="0">
                <a:solidFill>
                  <a:srgbClr val="191919"/>
                </a:solidFill>
              </a:rPr>
              <a:t>тесттерге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қатысады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сұрақтарға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жауап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береді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61" name="TextBox 14"/>
          <p:cNvSpPr txBox="1">
            <a:spLocks noChangeArrowheads="1"/>
          </p:cNvSpPr>
          <p:nvPr/>
        </p:nvSpPr>
        <p:spPr bwMode="auto">
          <a:xfrm>
            <a:off x="1347787" y="266199"/>
            <a:ext cx="931862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175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АПҚО</a:t>
            </a:r>
            <a:r>
              <a:rPr lang="en-US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</a:rPr>
              <a:t>сабақтарында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</a:rPr>
              <a:t>ата-аналармен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</a:rPr>
              <a:t>өзара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</a:rPr>
              <a:t>әрекеттесу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үдерісінің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ерекшеліктері</a:t>
            </a:r>
            <a:endParaRPr lang="en-US" alt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64" name="AutoShape 19"/>
          <p:cNvSpPr>
            <a:spLocks noChangeShapeType="1"/>
          </p:cNvSpPr>
          <p:nvPr/>
        </p:nvSpPr>
        <p:spPr bwMode="auto">
          <a:xfrm flipV="1">
            <a:off x="1109663" y="960228"/>
            <a:ext cx="10863262" cy="47625"/>
          </a:xfrm>
          <a:prstGeom prst="line">
            <a:avLst/>
          </a:prstGeom>
          <a:noFill/>
          <a:ln w="57150">
            <a:solidFill>
              <a:srgbClr val="184D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5"/>
          <p:cNvGrpSpPr/>
          <p:nvPr/>
        </p:nvGrpSpPr>
        <p:grpSpPr>
          <a:xfrm>
            <a:off x="3153914" y="1467098"/>
            <a:ext cx="2825353" cy="909028"/>
            <a:chOff x="0" y="0"/>
            <a:chExt cx="1116189" cy="359122"/>
          </a:xfrm>
          <a:solidFill>
            <a:srgbClr val="37C9EF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8873" cy="359122"/>
            </a:xfrm>
            <a:custGeom>
              <a:avLst/>
              <a:gdLst/>
              <a:ahLst/>
              <a:cxnLst/>
              <a:rect l="l" t="t" r="r" b="b"/>
              <a:pathLst>
                <a:path w="1068873" h="447575">
                  <a:moveTo>
                    <a:pt x="28615" y="0"/>
                  </a:moveTo>
                  <a:lnTo>
                    <a:pt x="1040258" y="0"/>
                  </a:lnTo>
                  <a:cubicBezTo>
                    <a:pt x="1056061" y="0"/>
                    <a:pt x="1068873" y="12811"/>
                    <a:pt x="1068873" y="28615"/>
                  </a:cubicBezTo>
                  <a:lnTo>
                    <a:pt x="1068873" y="418961"/>
                  </a:lnTo>
                  <a:cubicBezTo>
                    <a:pt x="1068873" y="434764"/>
                    <a:pt x="1056061" y="447575"/>
                    <a:pt x="1040258" y="447575"/>
                  </a:cubicBezTo>
                  <a:lnTo>
                    <a:pt x="28615" y="447575"/>
                  </a:lnTo>
                  <a:cubicBezTo>
                    <a:pt x="12811" y="447575"/>
                    <a:pt x="0" y="434764"/>
                    <a:pt x="0" y="418961"/>
                  </a:cubicBezTo>
                  <a:lnTo>
                    <a:pt x="0" y="28615"/>
                  </a:lnTo>
                  <a:cubicBezTo>
                    <a:pt x="0" y="12811"/>
                    <a:pt x="12811" y="0"/>
                    <a:pt x="28615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27"/>
            <p:cNvSpPr txBox="1"/>
            <p:nvPr/>
          </p:nvSpPr>
          <p:spPr>
            <a:xfrm>
              <a:off x="0" y="34921"/>
              <a:ext cx="1116189" cy="271477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Ақпараттық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блок: 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миға шабуыл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, </a:t>
              </a:r>
              <a:r>
                <a:rPr lang="en-US" b="1" kern="0" dirty="0" err="1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эксперимент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,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блиц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-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сұрақтар</a:t>
              </a:r>
              <a:r>
                <a:rPr lang="en-US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, </a:t>
              </a:r>
              <a:r>
                <a:rPr lang="en-US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сторителлинг, 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бейне</a:t>
              </a:r>
              <a:r>
                <a:rPr lang="en-US" b="1" kern="0" dirty="0" err="1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материал</a:t>
              </a:r>
              <a:r>
                <a:rPr lang="kk-KZ" b="1" kern="0" dirty="0" smtClean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дар</a:t>
              </a:r>
              <a:endParaRPr lang="en-US" b="1" kern="0" dirty="0">
                <a:solidFill>
                  <a:srgbClr val="FFFFFF"/>
                </a:solidFill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6167" name="Group 28"/>
          <p:cNvGrpSpPr>
            <a:grpSpLocks/>
          </p:cNvGrpSpPr>
          <p:nvPr/>
        </p:nvGrpSpPr>
        <p:grpSpPr bwMode="auto">
          <a:xfrm>
            <a:off x="6018213" y="1404728"/>
            <a:ext cx="3225800" cy="1031875"/>
            <a:chOff x="-39735" y="-639549"/>
            <a:chExt cx="1274124" cy="407717"/>
          </a:xfrm>
        </p:grpSpPr>
        <p:sp>
          <p:nvSpPr>
            <p:cNvPr id="6207" name="Freeform 29"/>
            <p:cNvSpPr>
              <a:spLocks noChangeArrowheads="1"/>
            </p:cNvSpPr>
            <p:nvPr/>
          </p:nvSpPr>
          <p:spPr bwMode="auto">
            <a:xfrm>
              <a:off x="9097" y="-613197"/>
              <a:ext cx="1176461" cy="357506"/>
            </a:xfrm>
            <a:custGeom>
              <a:avLst/>
              <a:gdLst>
                <a:gd name="T0" fmla="*/ 25998 w 1176461"/>
                <a:gd name="T1" fmla="*/ 0 h 447575"/>
                <a:gd name="T2" fmla="*/ 1150463 w 1176461"/>
                <a:gd name="T3" fmla="*/ 0 h 447575"/>
                <a:gd name="T4" fmla="*/ 1168847 w 1176461"/>
                <a:gd name="T5" fmla="*/ 7615 h 447575"/>
                <a:gd name="T6" fmla="*/ 1176461 w 1176461"/>
                <a:gd name="T7" fmla="*/ 25998 h 447575"/>
                <a:gd name="T8" fmla="*/ 1176461 w 1176461"/>
                <a:gd name="T9" fmla="*/ 421578 h 447575"/>
                <a:gd name="T10" fmla="*/ 1168847 w 1176461"/>
                <a:gd name="T11" fmla="*/ 439961 h 447575"/>
                <a:gd name="T12" fmla="*/ 1150463 w 1176461"/>
                <a:gd name="T13" fmla="*/ 447575 h 447575"/>
                <a:gd name="T14" fmla="*/ 25998 w 1176461"/>
                <a:gd name="T15" fmla="*/ 447575 h 447575"/>
                <a:gd name="T16" fmla="*/ 7615 w 1176461"/>
                <a:gd name="T17" fmla="*/ 439961 h 447575"/>
                <a:gd name="T18" fmla="*/ 0 w 1176461"/>
                <a:gd name="T19" fmla="*/ 421578 h 447575"/>
                <a:gd name="T20" fmla="*/ 0 w 1176461"/>
                <a:gd name="T21" fmla="*/ 25998 h 447575"/>
                <a:gd name="T22" fmla="*/ 7615 w 1176461"/>
                <a:gd name="T23" fmla="*/ 7615 h 447575"/>
                <a:gd name="T24" fmla="*/ 25998 w 1176461"/>
                <a:gd name="T25" fmla="*/ 0 h 4475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461"/>
                <a:gd name="T40" fmla="*/ 0 h 447575"/>
                <a:gd name="T41" fmla="*/ 1176461 w 1176461"/>
                <a:gd name="T42" fmla="*/ 447575 h 4475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461" h="447575">
                  <a:moveTo>
                    <a:pt x="25998" y="0"/>
                  </a:moveTo>
                  <a:lnTo>
                    <a:pt x="1150463" y="0"/>
                  </a:lnTo>
                  <a:cubicBezTo>
                    <a:pt x="1157358" y="0"/>
                    <a:pt x="1163971" y="2739"/>
                    <a:pt x="1168847" y="7615"/>
                  </a:cubicBezTo>
                  <a:cubicBezTo>
                    <a:pt x="1173722" y="12490"/>
                    <a:pt x="1176461" y="19103"/>
                    <a:pt x="1176461" y="25998"/>
                  </a:cubicBezTo>
                  <a:lnTo>
                    <a:pt x="1176461" y="421578"/>
                  </a:lnTo>
                  <a:cubicBezTo>
                    <a:pt x="1176461" y="428473"/>
                    <a:pt x="1173722" y="435085"/>
                    <a:pt x="1168847" y="439961"/>
                  </a:cubicBezTo>
                  <a:cubicBezTo>
                    <a:pt x="1163971" y="444836"/>
                    <a:pt x="1157358" y="447575"/>
                    <a:pt x="1150463" y="447575"/>
                  </a:cubicBezTo>
                  <a:lnTo>
                    <a:pt x="25998" y="447575"/>
                  </a:lnTo>
                  <a:cubicBezTo>
                    <a:pt x="19103" y="447575"/>
                    <a:pt x="12490" y="444836"/>
                    <a:pt x="7615" y="439961"/>
                  </a:cubicBezTo>
                  <a:cubicBezTo>
                    <a:pt x="2739" y="435085"/>
                    <a:pt x="0" y="428473"/>
                    <a:pt x="0" y="421578"/>
                  </a:cubicBezTo>
                  <a:lnTo>
                    <a:pt x="0" y="25998"/>
                  </a:lnTo>
                  <a:cubicBezTo>
                    <a:pt x="0" y="19103"/>
                    <a:pt x="2739" y="12490"/>
                    <a:pt x="7615" y="7615"/>
                  </a:cubicBezTo>
                  <a:cubicBezTo>
                    <a:pt x="12490" y="2739"/>
                    <a:pt x="19103" y="0"/>
                    <a:pt x="25998" y="0"/>
                  </a:cubicBezTo>
                  <a:close/>
                </a:path>
              </a:pathLst>
            </a:custGeom>
            <a:solidFill>
              <a:srgbClr val="1C8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8" name="TextBox 30"/>
            <p:cNvSpPr txBox="1">
              <a:spLocks noChangeArrowheads="1"/>
            </p:cNvSpPr>
            <p:nvPr/>
          </p:nvSpPr>
          <p:spPr bwMode="auto">
            <a:xfrm>
              <a:off x="-39735" y="-639549"/>
              <a:ext cx="1274124" cy="40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en-US" altLang="ru-RU" b="1" dirty="0" err="1" smtClean="0">
                  <a:solidFill>
                    <a:srgbClr val="FFFFFF"/>
                  </a:solidFill>
                </a:rPr>
                <a:t>Практи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калық іс-әрекет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: </a:t>
              </a:r>
              <a:r>
                <a:rPr lang="en-US" altLang="ru-RU" b="1" dirty="0" err="1" smtClean="0">
                  <a:solidFill>
                    <a:srgbClr val="FFFFFF"/>
                  </a:solidFill>
                </a:rPr>
                <a:t>тренин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гтер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, </a:t>
              </a:r>
              <a:r>
                <a:rPr lang="en-US" altLang="ru-RU" b="1" dirty="0" err="1">
                  <a:solidFill>
                    <a:srgbClr val="FFFFFF"/>
                  </a:solidFill>
                </a:rPr>
                <a:t>хакатон</a:t>
              </a:r>
              <a:r>
                <a:rPr lang="en-US" altLang="ru-RU" b="1" dirty="0">
                  <a:solidFill>
                    <a:srgbClr val="FFFFFF"/>
                  </a:solidFill>
                </a:rPr>
                <a:t>, </a:t>
              </a:r>
              <a:r>
                <a:rPr lang="en-US" altLang="ru-RU" b="1" dirty="0" err="1" smtClean="0">
                  <a:solidFill>
                    <a:srgbClr val="FFFFFF"/>
                  </a:solidFill>
                </a:rPr>
                <a:t>ворк-шоп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,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 </a:t>
              </a:r>
              <a:r>
                <a:rPr lang="en-US" altLang="ru-RU" b="1" dirty="0" err="1">
                  <a:solidFill>
                    <a:srgbClr val="FFFFFF"/>
                  </a:solidFill>
                </a:rPr>
                <a:t>кейс-стади</a:t>
              </a:r>
              <a:r>
                <a:rPr lang="en-US" altLang="ru-RU" b="1" dirty="0">
                  <a:solidFill>
                    <a:srgbClr val="FFFFFF"/>
                  </a:solidFill>
                </a:rPr>
                <a:t>, 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жаттығулар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, 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іскер ойындар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, р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өлдік ойындар,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 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шағын пікірталастар және т.б.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 </a:t>
              </a:r>
              <a:endParaRPr lang="en-US" altLang="ru-RU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68" name="Group 31"/>
          <p:cNvGrpSpPr>
            <a:grpSpLocks/>
          </p:cNvGrpSpPr>
          <p:nvPr/>
        </p:nvGrpSpPr>
        <p:grpSpPr bwMode="auto">
          <a:xfrm>
            <a:off x="9345613" y="1309478"/>
            <a:ext cx="2689225" cy="1131888"/>
            <a:chOff x="-35163" y="-676995"/>
            <a:chExt cx="1062530" cy="446803"/>
          </a:xfrm>
        </p:grpSpPr>
        <p:sp>
          <p:nvSpPr>
            <p:cNvPr id="6205" name="Freeform 32"/>
            <p:cNvSpPr>
              <a:spLocks noChangeArrowheads="1"/>
            </p:cNvSpPr>
            <p:nvPr/>
          </p:nvSpPr>
          <p:spPr bwMode="auto">
            <a:xfrm>
              <a:off x="-10979" y="-615258"/>
              <a:ext cx="1014163" cy="359567"/>
            </a:xfrm>
            <a:custGeom>
              <a:avLst/>
              <a:gdLst>
                <a:gd name="T0" fmla="*/ 32425 w 943261"/>
                <a:gd name="T1" fmla="*/ 0 h 447575"/>
                <a:gd name="T2" fmla="*/ 910836 w 943261"/>
                <a:gd name="T3" fmla="*/ 0 h 447575"/>
                <a:gd name="T4" fmla="*/ 943261 w 943261"/>
                <a:gd name="T5" fmla="*/ 32425 h 447575"/>
                <a:gd name="T6" fmla="*/ 943261 w 943261"/>
                <a:gd name="T7" fmla="*/ 415150 h 447575"/>
                <a:gd name="T8" fmla="*/ 910836 w 943261"/>
                <a:gd name="T9" fmla="*/ 447575 h 447575"/>
                <a:gd name="T10" fmla="*/ 32425 w 943261"/>
                <a:gd name="T11" fmla="*/ 447575 h 447575"/>
                <a:gd name="T12" fmla="*/ 0 w 943261"/>
                <a:gd name="T13" fmla="*/ 415150 h 447575"/>
                <a:gd name="T14" fmla="*/ 0 w 943261"/>
                <a:gd name="T15" fmla="*/ 32425 h 447575"/>
                <a:gd name="T16" fmla="*/ 32425 w 943261"/>
                <a:gd name="T17" fmla="*/ 0 h 447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3261"/>
                <a:gd name="T28" fmla="*/ 0 h 447575"/>
                <a:gd name="T29" fmla="*/ 943261 w 943261"/>
                <a:gd name="T30" fmla="*/ 447575 h 4475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3261" h="447575">
                  <a:moveTo>
                    <a:pt x="32425" y="0"/>
                  </a:moveTo>
                  <a:lnTo>
                    <a:pt x="910836" y="0"/>
                  </a:lnTo>
                  <a:cubicBezTo>
                    <a:pt x="928744" y="0"/>
                    <a:pt x="943261" y="14517"/>
                    <a:pt x="943261" y="32425"/>
                  </a:cubicBezTo>
                  <a:lnTo>
                    <a:pt x="943261" y="415150"/>
                  </a:lnTo>
                  <a:cubicBezTo>
                    <a:pt x="943261" y="433058"/>
                    <a:pt x="928744" y="447575"/>
                    <a:pt x="910836" y="447575"/>
                  </a:cubicBezTo>
                  <a:lnTo>
                    <a:pt x="32425" y="447575"/>
                  </a:lnTo>
                  <a:cubicBezTo>
                    <a:pt x="14517" y="447575"/>
                    <a:pt x="0" y="433058"/>
                    <a:pt x="0" y="415150"/>
                  </a:cubicBezTo>
                  <a:lnTo>
                    <a:pt x="0" y="32425"/>
                  </a:lnTo>
                  <a:cubicBezTo>
                    <a:pt x="0" y="14517"/>
                    <a:pt x="14517" y="0"/>
                    <a:pt x="3242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6" name="TextBox 33"/>
            <p:cNvSpPr txBox="1">
              <a:spLocks noChangeArrowheads="1"/>
            </p:cNvSpPr>
            <p:nvPr/>
          </p:nvSpPr>
          <p:spPr bwMode="auto">
            <a:xfrm>
              <a:off x="-35163" y="-676995"/>
              <a:ext cx="1062530" cy="44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ru-RU" altLang="ru-RU" b="1" dirty="0">
                  <a:solidFill>
                    <a:srgbClr val="FFFFFF"/>
                  </a:solidFill>
                </a:rPr>
                <a:t>Р</a:t>
              </a:r>
              <a:r>
                <a:rPr lang="en-US" altLang="ru-RU" b="1" dirty="0" err="1">
                  <a:solidFill>
                    <a:srgbClr val="FFFFFF"/>
                  </a:solidFill>
                </a:rPr>
                <a:t>ефлексия</a:t>
              </a:r>
              <a:r>
                <a:rPr lang="en-US" altLang="ru-RU" b="1" dirty="0">
                  <a:solidFill>
                    <a:srgbClr val="FFFFFF"/>
                  </a:solidFill>
                </a:rPr>
                <a:t>: 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аяқталмаған сөйлемдер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, </a:t>
              </a:r>
              <a:r>
                <a:rPr lang="kk-KZ" altLang="ru-RU" b="1" dirty="0" smtClean="0">
                  <a:solidFill>
                    <a:srgbClr val="FFFFFF"/>
                  </a:solidFill>
                </a:rPr>
                <a:t>мақсат ағашы және т.б.</a:t>
              </a:r>
              <a:r>
                <a:rPr lang="en-US" altLang="ru-RU" b="1" dirty="0" smtClean="0">
                  <a:solidFill>
                    <a:srgbClr val="FFFFFF"/>
                  </a:solidFill>
                </a:rPr>
                <a:t> </a:t>
              </a:r>
              <a:endParaRPr lang="en-US" altLang="ru-RU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169" name="TextBox 36"/>
          <p:cNvSpPr txBox="1">
            <a:spLocks noChangeArrowheads="1"/>
          </p:cNvSpPr>
          <p:nvPr/>
        </p:nvSpPr>
        <p:spPr bwMode="auto">
          <a:xfrm>
            <a:off x="3148013" y="3316078"/>
            <a:ext cx="2643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 smtClean="0">
                <a:solidFill>
                  <a:srgbClr val="191919"/>
                </a:solidFill>
              </a:rPr>
              <a:t>ойланады</a:t>
            </a:r>
            <a:r>
              <a:rPr lang="ru-RU" altLang="ru-RU" dirty="0" smtClean="0">
                <a:solidFill>
                  <a:srgbClr val="191919"/>
                </a:solidFill>
              </a:rPr>
              <a:t>, </a:t>
            </a:r>
            <a:r>
              <a:rPr lang="ru-RU" altLang="ru-RU" dirty="0" err="1" smtClean="0">
                <a:solidFill>
                  <a:srgbClr val="191919"/>
                </a:solidFill>
              </a:rPr>
              <a:t>талқылайды</a:t>
            </a:r>
            <a:r>
              <a:rPr lang="ru-RU" altLang="ru-RU" dirty="0" smtClean="0">
                <a:solidFill>
                  <a:srgbClr val="191919"/>
                </a:solidFill>
              </a:rPr>
              <a:t>, </a:t>
            </a:r>
            <a:r>
              <a:rPr lang="ru-RU" altLang="ru-RU" dirty="0" err="1" smtClean="0">
                <a:solidFill>
                  <a:srgbClr val="191919"/>
                </a:solidFill>
              </a:rPr>
              <a:t>талдайды</a:t>
            </a:r>
            <a:r>
              <a:rPr lang="ru-RU" altLang="ru-RU" dirty="0" smtClean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қорытынды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жасайды</a:t>
            </a:r>
            <a:r>
              <a:rPr lang="ru-RU" altLang="ru-RU" dirty="0" smtClean="0">
                <a:solidFill>
                  <a:srgbClr val="191919"/>
                </a:solidFill>
              </a:rPr>
              <a:t>, </a:t>
            </a:r>
            <a:r>
              <a:rPr lang="en-US" altLang="ru-RU" dirty="0">
                <a:solidFill>
                  <a:srgbClr val="191919"/>
                </a:solidFill>
              </a:rPr>
              <a:t>QR </a:t>
            </a:r>
            <a:r>
              <a:rPr lang="ru-RU" altLang="ru-RU" dirty="0" smtClean="0">
                <a:solidFill>
                  <a:srgbClr val="191919"/>
                </a:solidFill>
              </a:rPr>
              <a:t>код пен </a:t>
            </a:r>
            <a:r>
              <a:rPr lang="ru-RU" altLang="ru-RU" dirty="0" err="1" smtClean="0">
                <a:solidFill>
                  <a:srgbClr val="191919"/>
                </a:solidFill>
              </a:rPr>
              <a:t>әдебиетке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сілтемелерді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пайдаланады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70" name="TextBox 41"/>
          <p:cNvSpPr txBox="1">
            <a:spLocks noChangeArrowheads="1"/>
          </p:cNvSpPr>
          <p:nvPr/>
        </p:nvSpPr>
        <p:spPr bwMode="auto">
          <a:xfrm>
            <a:off x="6392863" y="3184325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 smtClean="0">
                <a:solidFill>
                  <a:srgbClr val="191919"/>
                </a:solidFill>
              </a:rPr>
              <a:t>өз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ұстанымдарын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айтады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шешім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ұсынады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рөлдерді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орындайды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өз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тәжірибелерімен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бөліседі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бір-бірінен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үйренеді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шағын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жобалар,алгоритмдер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жасайды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шығармашылық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тапсырмаларды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орындайды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71" name="TextBox 42"/>
          <p:cNvSpPr txBox="1">
            <a:spLocks noChangeArrowheads="1"/>
          </p:cNvSpPr>
          <p:nvPr/>
        </p:nvSpPr>
        <p:spPr bwMode="auto">
          <a:xfrm>
            <a:off x="9486900" y="3297028"/>
            <a:ext cx="2532063" cy="6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>
                <a:solidFill>
                  <a:srgbClr val="191919"/>
                </a:solidFill>
              </a:rPr>
              <a:t>өздері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ашқан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жаңалықтары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туралы</a:t>
            </a:r>
            <a:r>
              <a:rPr lang="ru-RU" altLang="ru-RU" dirty="0">
                <a:solidFill>
                  <a:srgbClr val="191919"/>
                </a:solidFill>
              </a:rPr>
              <a:t> ой </a:t>
            </a:r>
            <a:r>
              <a:rPr lang="ru-RU" altLang="ru-RU" dirty="0" err="1">
                <a:solidFill>
                  <a:srgbClr val="191919"/>
                </a:solidFill>
              </a:rPr>
              <a:t>бөліседі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өздерінің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қатысу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тиімділігін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бағалайды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өсу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деңгейін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анықтайды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78" name="TextBox 64"/>
          <p:cNvSpPr txBox="1">
            <a:spLocks noChangeArrowheads="1"/>
          </p:cNvSpPr>
          <p:nvPr/>
        </p:nvSpPr>
        <p:spPr bwMode="auto">
          <a:xfrm>
            <a:off x="790575" y="4660691"/>
            <a:ext cx="10271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kk-KZ" altLang="ru-RU" sz="1100" b="1" dirty="0" smtClean="0">
                <a:solidFill>
                  <a:srgbClr val="191919"/>
                </a:solidFill>
              </a:rPr>
              <a:t>НӘТИЖЕ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79" name="AutoShape 37"/>
          <p:cNvSpPr>
            <a:spLocks noChangeShapeType="1"/>
          </p:cNvSpPr>
          <p:nvPr/>
        </p:nvSpPr>
        <p:spPr bwMode="auto">
          <a:xfrm flipV="1">
            <a:off x="2840038" y="1922253"/>
            <a:ext cx="271462" cy="0"/>
          </a:xfrm>
          <a:prstGeom prst="line">
            <a:avLst/>
          </a:prstGeom>
          <a:noFill/>
          <a:ln w="47625">
            <a:solidFill>
              <a:srgbClr val="4FCDCC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AutoShape 37"/>
          <p:cNvSpPr>
            <a:spLocks noChangeShapeType="1"/>
          </p:cNvSpPr>
          <p:nvPr/>
        </p:nvSpPr>
        <p:spPr bwMode="auto">
          <a:xfrm flipV="1">
            <a:off x="5872163" y="1922253"/>
            <a:ext cx="269875" cy="0"/>
          </a:xfrm>
          <a:prstGeom prst="line">
            <a:avLst/>
          </a:prstGeom>
          <a:noFill/>
          <a:ln w="47625">
            <a:solidFill>
              <a:srgbClr val="00B0F0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AutoShape 37"/>
          <p:cNvSpPr/>
          <p:nvPr/>
        </p:nvSpPr>
        <p:spPr>
          <a:xfrm flipV="1">
            <a:off x="9136063" y="1923841"/>
            <a:ext cx="269875" cy="0"/>
          </a:xfrm>
          <a:prstGeom prst="line">
            <a:avLst/>
          </a:prstGeom>
          <a:ln w="47625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182" name="TextBox 60"/>
          <p:cNvSpPr txBox="1">
            <a:spLocks noChangeArrowheads="1"/>
          </p:cNvSpPr>
          <p:nvPr/>
        </p:nvSpPr>
        <p:spPr bwMode="auto">
          <a:xfrm>
            <a:off x="652463" y="2554078"/>
            <a:ext cx="163830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kk-KZ" altLang="ru-RU" sz="1100" b="1" dirty="0" smtClean="0">
                <a:solidFill>
                  <a:srgbClr val="191919"/>
                </a:solidFill>
              </a:rPr>
              <a:t>АТА-АНАЛАР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83" name="Freeform 46"/>
          <p:cNvSpPr>
            <a:spLocks noChangeArrowheads="1"/>
          </p:cNvSpPr>
          <p:nvPr/>
        </p:nvSpPr>
        <p:spPr bwMode="auto">
          <a:xfrm>
            <a:off x="1117600" y="2819191"/>
            <a:ext cx="576263" cy="419100"/>
          </a:xfrm>
          <a:custGeom>
            <a:avLst/>
            <a:gdLst>
              <a:gd name="T0" fmla="*/ 0 w 864345"/>
              <a:gd name="T1" fmla="*/ 0 h 628615"/>
              <a:gd name="T2" fmla="*/ 864346 w 864345"/>
              <a:gd name="T3" fmla="*/ 0 h 628615"/>
              <a:gd name="T4" fmla="*/ 864346 w 864345"/>
              <a:gd name="T5" fmla="*/ 628614 h 628615"/>
              <a:gd name="T6" fmla="*/ 0 w 864345"/>
              <a:gd name="T7" fmla="*/ 628614 h 628615"/>
              <a:gd name="T8" fmla="*/ 0 w 864345"/>
              <a:gd name="T9" fmla="*/ 0 h 628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345"/>
              <a:gd name="T16" fmla="*/ 0 h 628615"/>
              <a:gd name="T17" fmla="*/ 864345 w 864345"/>
              <a:gd name="T18" fmla="*/ 628615 h 628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345" h="628615">
                <a:moveTo>
                  <a:pt x="0" y="0"/>
                </a:moveTo>
                <a:lnTo>
                  <a:pt x="864346" y="0"/>
                </a:lnTo>
                <a:lnTo>
                  <a:pt x="864346" y="628614"/>
                </a:lnTo>
                <a:lnTo>
                  <a:pt x="0" y="6286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4" name="TextBox 60"/>
          <p:cNvSpPr txBox="1">
            <a:spLocks noChangeArrowheads="1"/>
          </p:cNvSpPr>
          <p:nvPr/>
        </p:nvSpPr>
        <p:spPr bwMode="auto">
          <a:xfrm>
            <a:off x="6777038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АТА-АНАЛАР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85" name="TextBox 60"/>
          <p:cNvSpPr txBox="1">
            <a:spLocks noChangeArrowheads="1"/>
          </p:cNvSpPr>
          <p:nvPr/>
        </p:nvSpPr>
        <p:spPr bwMode="auto">
          <a:xfrm>
            <a:off x="9866313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АТА-АНАЛАР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86" name="Freeform 47"/>
          <p:cNvSpPr>
            <a:spLocks noChangeArrowheads="1"/>
          </p:cNvSpPr>
          <p:nvPr/>
        </p:nvSpPr>
        <p:spPr bwMode="auto">
          <a:xfrm>
            <a:off x="7439025" y="2798553"/>
            <a:ext cx="355600" cy="333375"/>
          </a:xfrm>
          <a:custGeom>
            <a:avLst/>
            <a:gdLst>
              <a:gd name="T0" fmla="*/ 0 w 371615"/>
              <a:gd name="T1" fmla="*/ 0 h 453189"/>
              <a:gd name="T2" fmla="*/ 371615 w 371615"/>
              <a:gd name="T3" fmla="*/ 0 h 453189"/>
              <a:gd name="T4" fmla="*/ 371615 w 371615"/>
              <a:gd name="T5" fmla="*/ 453189 h 453189"/>
              <a:gd name="T6" fmla="*/ 0 w 371615"/>
              <a:gd name="T7" fmla="*/ 453189 h 453189"/>
              <a:gd name="T8" fmla="*/ 0 w 371615"/>
              <a:gd name="T9" fmla="*/ 0 h 453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615"/>
              <a:gd name="T16" fmla="*/ 0 h 453189"/>
              <a:gd name="T17" fmla="*/ 371615 w 371615"/>
              <a:gd name="T18" fmla="*/ 453189 h 453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615" h="453189">
                <a:moveTo>
                  <a:pt x="0" y="0"/>
                </a:moveTo>
                <a:lnTo>
                  <a:pt x="371615" y="0"/>
                </a:lnTo>
                <a:lnTo>
                  <a:pt x="371615" y="453189"/>
                </a:lnTo>
                <a:lnTo>
                  <a:pt x="0" y="45318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7" name="Freeform 53"/>
          <p:cNvSpPr>
            <a:spLocks noChangeArrowheads="1"/>
          </p:cNvSpPr>
          <p:nvPr/>
        </p:nvSpPr>
        <p:spPr bwMode="auto">
          <a:xfrm>
            <a:off x="10414000" y="2790616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7537450" y="4313940"/>
            <a:ext cx="270669" cy="3809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 dirty="0">
              <a:sym typeface="Arial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1120775" y="4122528"/>
            <a:ext cx="354013" cy="47942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4329113" y="4139991"/>
            <a:ext cx="354012" cy="479425"/>
          </a:xfrm>
          <a:prstGeom prst="downArrow">
            <a:avLst/>
          </a:prstGeom>
          <a:solidFill>
            <a:srgbClr val="37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10575925" y="4139991"/>
            <a:ext cx="354013" cy="47942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6192" name="TextBox 64"/>
          <p:cNvSpPr txBox="1">
            <a:spLocks noChangeArrowheads="1"/>
          </p:cNvSpPr>
          <p:nvPr/>
        </p:nvSpPr>
        <p:spPr bwMode="auto">
          <a:xfrm>
            <a:off x="3992563" y="4660691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НӘТИЖЕ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93" name="TextBox 64"/>
          <p:cNvSpPr txBox="1">
            <a:spLocks noChangeArrowheads="1"/>
          </p:cNvSpPr>
          <p:nvPr/>
        </p:nvSpPr>
        <p:spPr bwMode="auto">
          <a:xfrm>
            <a:off x="7161213" y="4678153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НӘТИЖЕ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94" name="TextBox 64"/>
          <p:cNvSpPr txBox="1">
            <a:spLocks noChangeArrowheads="1"/>
          </p:cNvSpPr>
          <p:nvPr/>
        </p:nvSpPr>
        <p:spPr bwMode="auto">
          <a:xfrm>
            <a:off x="10296525" y="4689266"/>
            <a:ext cx="1028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НӘТИЖЕ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195" name="TextBox 6"/>
          <p:cNvSpPr txBox="1">
            <a:spLocks noChangeArrowheads="1"/>
          </p:cNvSpPr>
          <p:nvPr/>
        </p:nvSpPr>
        <p:spPr bwMode="auto">
          <a:xfrm>
            <a:off x="207963" y="5022641"/>
            <a:ext cx="23971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 smtClean="0">
                <a:solidFill>
                  <a:srgbClr val="191919"/>
                </a:solidFill>
              </a:rPr>
              <a:t>Сенімге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 smtClean="0">
                <a:solidFill>
                  <a:srgbClr val="191919"/>
                </a:solidFill>
              </a:rPr>
              <a:t>негізделген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қатынастар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орнайды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білім</a:t>
            </a:r>
            <a:r>
              <a:rPr lang="ru-RU" altLang="ru-RU" dirty="0">
                <a:solidFill>
                  <a:srgbClr val="191919"/>
                </a:solidFill>
              </a:rPr>
              <a:t> беру </a:t>
            </a:r>
            <a:r>
              <a:rPr lang="ru-RU" altLang="ru-RU" dirty="0" err="1">
                <a:solidFill>
                  <a:srgbClr val="191919"/>
                </a:solidFill>
              </a:rPr>
              <a:t>үдерісіне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қатысу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қамтамасыз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етіледі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96" name="TextBox 36"/>
          <p:cNvSpPr txBox="1">
            <a:spLocks noChangeArrowheads="1"/>
          </p:cNvSpPr>
          <p:nvPr/>
        </p:nvSpPr>
        <p:spPr bwMode="auto">
          <a:xfrm>
            <a:off x="3194050" y="5022641"/>
            <a:ext cx="2678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>
                <a:solidFill>
                  <a:srgbClr val="191919"/>
                </a:solidFill>
              </a:rPr>
              <a:t>Қойылған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мәселелердің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өзектілігін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түсінеді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ананың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әкенің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рөлі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балалардың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жас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ерекшеліктері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туралы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түсініктерін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тереңдетеді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97" name="TextBox 41"/>
          <p:cNvSpPr txBox="1">
            <a:spLocks noChangeArrowheads="1"/>
          </p:cNvSpPr>
          <p:nvPr/>
        </p:nvSpPr>
        <p:spPr bwMode="auto">
          <a:xfrm>
            <a:off x="6501606" y="4945696"/>
            <a:ext cx="2586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отбасындағы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қарым-қатынас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белсенді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тыңдау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жанжалды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реттеу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күйзеліске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төзімділікті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дамыту</a:t>
            </a:r>
            <a:r>
              <a:rPr lang="ru-RU" altLang="ru-RU" dirty="0">
                <a:solidFill>
                  <a:srgbClr val="191919"/>
                </a:solidFill>
              </a:rPr>
              <a:t>; </a:t>
            </a:r>
            <a:r>
              <a:rPr lang="ru-RU" altLang="ru-RU" dirty="0" err="1">
                <a:solidFill>
                  <a:srgbClr val="191919"/>
                </a:solidFill>
              </a:rPr>
              <a:t>стандартты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емес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жағдайларды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шешу</a:t>
            </a:r>
            <a:r>
              <a:rPr lang="ru-RU" altLang="ru-RU" dirty="0">
                <a:solidFill>
                  <a:srgbClr val="191919"/>
                </a:solidFill>
              </a:rPr>
              <a:t>  </a:t>
            </a:r>
            <a:r>
              <a:rPr lang="ru-RU" altLang="ru-RU" dirty="0" err="1" smtClean="0">
                <a:solidFill>
                  <a:srgbClr val="191919"/>
                </a:solidFill>
              </a:rPr>
              <a:t>дағдыларын</a:t>
            </a:r>
            <a:r>
              <a:rPr lang="ru-RU" altLang="ru-RU" dirty="0" smtClean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игереді</a:t>
            </a:r>
            <a:r>
              <a:rPr lang="ru-RU" altLang="ru-RU" dirty="0">
                <a:solidFill>
                  <a:srgbClr val="191919"/>
                </a:solidFill>
              </a:rPr>
              <a:t>: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98" name="TextBox 42"/>
          <p:cNvSpPr txBox="1">
            <a:spLocks noChangeArrowheads="1"/>
          </p:cNvSpPr>
          <p:nvPr/>
        </p:nvSpPr>
        <p:spPr bwMode="auto">
          <a:xfrm>
            <a:off x="9505950" y="5022641"/>
            <a:ext cx="2570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ru-RU" altLang="ru-RU" dirty="0" err="1">
                <a:solidFill>
                  <a:srgbClr val="191919"/>
                </a:solidFill>
              </a:rPr>
              <a:t>Тәрбие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үдерісіне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саналы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көзқарас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жоғары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жауапкершілік</a:t>
            </a:r>
            <a:r>
              <a:rPr lang="ru-RU" altLang="ru-RU" dirty="0">
                <a:solidFill>
                  <a:srgbClr val="191919"/>
                </a:solidFill>
              </a:rPr>
              <a:t>, </a:t>
            </a:r>
            <a:r>
              <a:rPr lang="ru-RU" altLang="ru-RU" dirty="0" err="1">
                <a:solidFill>
                  <a:srgbClr val="191919"/>
                </a:solidFill>
              </a:rPr>
              <a:t>отбасындағы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тәрбие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мәселелеріне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қызығушылық</a:t>
            </a:r>
            <a:r>
              <a:rPr lang="ru-RU" altLang="ru-RU" dirty="0">
                <a:solidFill>
                  <a:srgbClr val="191919"/>
                </a:solidFill>
              </a:rPr>
              <a:t> </a:t>
            </a:r>
            <a:r>
              <a:rPr lang="ru-RU" altLang="ru-RU" dirty="0" err="1">
                <a:solidFill>
                  <a:srgbClr val="191919"/>
                </a:solidFill>
              </a:rPr>
              <a:t>танытады</a:t>
            </a:r>
            <a:endParaRPr lang="en-US" altLang="ru-RU" dirty="0">
              <a:solidFill>
                <a:srgbClr val="191919"/>
              </a:solidFill>
            </a:endParaRPr>
          </a:p>
        </p:txBody>
      </p:sp>
      <p:sp>
        <p:nvSpPr>
          <p:cNvPr id="6199" name="TextBox 60"/>
          <p:cNvSpPr txBox="1">
            <a:spLocks noChangeArrowheads="1"/>
          </p:cNvSpPr>
          <p:nvPr/>
        </p:nvSpPr>
        <p:spPr bwMode="auto">
          <a:xfrm>
            <a:off x="3621088" y="2546141"/>
            <a:ext cx="16383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kk-KZ" altLang="ru-RU" sz="1100" b="1" dirty="0">
                <a:solidFill>
                  <a:srgbClr val="191919"/>
                </a:solidFill>
              </a:rPr>
              <a:t>АТА-АНАЛАР</a:t>
            </a:r>
            <a:endParaRPr lang="en-US" altLang="ru-RU" sz="1100" b="1" dirty="0">
              <a:solidFill>
                <a:srgbClr val="191919"/>
              </a:solidFill>
            </a:endParaRPr>
          </a:p>
        </p:txBody>
      </p:sp>
      <p:sp>
        <p:nvSpPr>
          <p:cNvPr id="6200" name="Freeform 53"/>
          <p:cNvSpPr>
            <a:spLocks noChangeArrowheads="1"/>
          </p:cNvSpPr>
          <p:nvPr/>
        </p:nvSpPr>
        <p:spPr bwMode="auto">
          <a:xfrm>
            <a:off x="4265613" y="2808078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52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3703" y="896731"/>
            <a:ext cx="6531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Ата-аналарды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педагогикалық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клубы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оқулары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есік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күндері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апталары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форумдар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марафондар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жәрмеңкелер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көрмелер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концерттер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театр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қойылымдары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жорықтар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акциялар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өткізілетін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отбасына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әлеуетін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ашуға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тұрған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шешуге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көмектесу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2055870"/>
            <a:ext cx="3985414" cy="33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0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Клуб жұмысы порталда онлайн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kk-KZ" dirty="0">
                <a:solidFill>
                  <a:srgbClr val="002060"/>
                </a:solidFill>
              </a:rPr>
              <a:t>мектеп арқылы жасалады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ea typeface="Calibri" panose="020F0502020204030204" pitchFamily="34" charset="0"/>
              </a:rPr>
              <a:t>ДАНАЛЫҚ МЕКТЕБІ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0000"/>
                </a:solidFill>
              </a:rPr>
              <a:t>дөңгелек үстел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сайыс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семинар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кездесу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әңгімелер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талқылаулар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дастархан басындағы әңгімелер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9741" y="413359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6258" y="5065153"/>
            <a:ext cx="5807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AutoNum type="arabicPeriod" startAt="7"/>
            </a:pPr>
            <a:r>
              <a:rPr lang="ru-RU" dirty="0"/>
              <a:t>ҚЫЗ ҒҰМЫРДЫҢ ҚҰПИЯЛАРЫ. </a:t>
            </a:r>
          </a:p>
          <a:p>
            <a:pPr marL="342900" indent="-342900">
              <a:buFont typeface="Arial"/>
              <a:buAutoNum type="arabicPeriod" startAt="7"/>
            </a:pPr>
            <a:r>
              <a:rPr lang="ru-RU" dirty="0"/>
              <a:t>ҚЫЗДАР БІЛУГЕ ТИІС...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69677-B214-4799-9995-7A220C76070F}"/>
              </a:ext>
            </a:extLst>
          </p:cNvPr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/>
              <a:t>К</a:t>
            </a:r>
            <a:r>
              <a:rPr lang="ru-RU" sz="1800" dirty="0"/>
              <a:t>луб </a:t>
            </a:r>
            <a:r>
              <a:rPr lang="ru-RU" sz="1800" dirty="0" err="1"/>
              <a:t>жиындары</a:t>
            </a: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D41DC-AFFC-B4B3-66AF-1E5B6F7A3AC7}"/>
              </a:ext>
            </a:extLst>
          </p:cNvPr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Тақырыптар</a:t>
            </a:r>
            <a:endParaRPr 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C5710-A18E-09E0-89AC-26D9F4EC4416}"/>
              </a:ext>
            </a:extLst>
          </p:cNvPr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Өткізу</a:t>
            </a:r>
            <a:r>
              <a:rPr lang="ru-RU" sz="1800" dirty="0"/>
              <a:t> </a:t>
            </a:r>
            <a:r>
              <a:rPr lang="ru-RU" sz="1800" dirty="0" err="1"/>
              <a:t>формалары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2000"/>
            </a:pPr>
            <a:r>
              <a:rPr lang="kk-KZ" sz="1600" dirty="0">
                <a:solidFill>
                  <a:srgbClr val="4472C4">
                    <a:lumMod val="75000"/>
                  </a:srgbClr>
                </a:solidFill>
              </a:rPr>
              <a:t>«ДАНАЛЫҚ МЕКТЕБІ» КЛУБЫНЫҢ ЖҰМЫСЫН ҰЙЫМДАСТЫРУ</a:t>
            </a:r>
            <a:endParaRPr lang="kk-KZ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6820" y="6189125"/>
            <a:ext cx="3541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Клуб </a:t>
            </a:r>
            <a:r>
              <a:rPr lang="ru-RU" dirty="0" err="1">
                <a:solidFill>
                  <a:srgbClr val="002060"/>
                </a:solidFill>
              </a:rPr>
              <a:t>ұйымдастырушылары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педагогтер</a:t>
            </a:r>
            <a:r>
              <a:rPr lang="kk-K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07725" y="6168690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Клуб спикерлері: жоғары буын өкілдері, эксперттер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95" y="4295757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2883" y="1749709"/>
            <a:ext cx="583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2.   БАБАЛАР ДӘСТҮРІ – ҰРПАҚҚА ӨСИЕТ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23217" y="4085112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80081" y="2913698"/>
            <a:ext cx="5961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4.   ЫРЫМ-ТЫЙЫМ – ӘДЕПТІЛІК НЕГІЗІ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6258" y="4015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6.   ЕР ЖІГІТКЕ ЖАРАСАР САЛАУАТТЫ БЕЙНЕСІ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" y="1901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1029748"/>
            <a:ext cx="6444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Ата-аналарды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қолдау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және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олармен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өзара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іс-қимыл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жасау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үшін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келесі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бөлімдер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бойынша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тақырыптық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ақпаратты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қамтитын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«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Ата-аналарды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педагогикалық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қолдау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орталығы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»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цифрлық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платформасын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пайдалану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ұсынылады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сабақ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бағдарламалары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бейне-дәрістер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бейне-ұсыныстар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 smtClean="0">
                <a:solidFill>
                  <a:prstClr val="black"/>
                </a:solidFill>
                <a:latin typeface="Calibri"/>
              </a:rPr>
              <a:t>бейне-жағдаяттар</a:t>
            </a: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 smtClean="0">
                <a:solidFill>
                  <a:prstClr val="black"/>
                </a:solidFill>
                <a:latin typeface="Calibri"/>
              </a:rPr>
              <a:t>сұхбаттар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тақырыптық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вебинарлар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ресурстардың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электрондық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каталогы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психологтың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кеңестері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тесттер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сауалнамалар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жадынамалар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нұсқаулықтар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чек-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парақтар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kern="1200" dirty="0" err="1">
                <a:solidFill>
                  <a:prstClr val="black"/>
                </a:solidFill>
                <a:latin typeface="Calibri"/>
              </a:rPr>
              <a:t>постерлер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1" y="1751837"/>
            <a:ext cx="4280159" cy="32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8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1027</Words>
  <Application>Microsoft Office PowerPoint</Application>
  <PresentationFormat>Широкоэкранный</PresentationFormat>
  <Paragraphs>142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276</cp:revision>
  <cp:lastPrinted>2023-06-21T03:05:39Z</cp:lastPrinted>
  <dcterms:modified xsi:type="dcterms:W3CDTF">2023-11-13T09:46:12Z</dcterms:modified>
</cp:coreProperties>
</file>