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1"/>
  </p:sldMasterIdLst>
  <p:sldIdLst>
    <p:sldId id="256" r:id="rId2"/>
    <p:sldId id="273" r:id="rId3"/>
    <p:sldId id="266" r:id="rId4"/>
    <p:sldId id="267" r:id="rId5"/>
    <p:sldId id="268" r:id="rId6"/>
    <p:sldId id="269" r:id="rId7"/>
    <p:sldId id="270" r:id="rId8"/>
    <p:sldId id="271" r:id="rId9"/>
    <p:sldId id="272" r:id="rId10"/>
    <p:sldId id="316" r:id="rId11"/>
    <p:sldId id="317" r:id="rId12"/>
    <p:sldId id="318" r:id="rId13"/>
    <p:sldId id="319" r:id="rId14"/>
    <p:sldId id="320" r:id="rId15"/>
    <p:sldId id="321" r:id="rId16"/>
    <p:sldId id="277" r:id="rId17"/>
    <p:sldId id="278" r:id="rId18"/>
    <p:sldId id="280" r:id="rId19"/>
    <p:sldId id="281" r:id="rId20"/>
    <p:sldId id="282" r:id="rId21"/>
    <p:sldId id="283" r:id="rId22"/>
    <p:sldId id="284" r:id="rId23"/>
    <p:sldId id="285"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4" autoAdjust="0"/>
  </p:normalViewPr>
  <p:slideViewPr>
    <p:cSldViewPr snapToGrid="0">
      <p:cViewPr>
        <p:scale>
          <a:sx n="122" d="100"/>
          <a:sy n="122" d="100"/>
        </p:scale>
        <p:origin x="-1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300052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323737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183242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231987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346384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DB35CC3-FDCA-42A5-B513-6E8AF1CC7C83}" type="datetimeFigureOut">
              <a:rPr lang="ru-RU" smtClean="0"/>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102339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DB35CC3-FDCA-42A5-B513-6E8AF1CC7C83}" type="datetimeFigureOut">
              <a:rPr lang="ru-RU" smtClean="0"/>
              <a:t>15.02.2024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126881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DB35CC3-FDCA-42A5-B513-6E8AF1CC7C83}" type="datetimeFigureOut">
              <a:rPr lang="ru-RU" smtClean="0"/>
              <a:t>15.02.2024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107355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DB35CC3-FDCA-42A5-B513-6E8AF1CC7C83}" type="datetimeFigureOut">
              <a:rPr lang="ru-RU" smtClean="0"/>
              <a:t>15.02.2024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160762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B35CC3-FDCA-42A5-B513-6E8AF1CC7C83}" type="datetimeFigureOut">
              <a:rPr lang="ru-RU" smtClean="0"/>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42631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B35CC3-FDCA-42A5-B513-6E8AF1CC7C83}" type="datetimeFigureOut">
              <a:rPr lang="ru-RU" smtClean="0"/>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9F0E2A-8C40-4FA6-B433-8C9E0CC94C21}" type="slidenum">
              <a:rPr lang="ru-RU" smtClean="0"/>
              <a:t>‹#›</a:t>
            </a:fld>
            <a:endParaRPr lang="ru-RU"/>
          </a:p>
        </p:txBody>
      </p:sp>
    </p:spTree>
    <p:extLst>
      <p:ext uri="{BB962C8B-B14F-4D97-AF65-F5344CB8AC3E}">
        <p14:creationId xmlns:p14="http://schemas.microsoft.com/office/powerpoint/2010/main" val="425748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35CC3-FDCA-42A5-B513-6E8AF1CC7C83}" type="datetimeFigureOut">
              <a:rPr lang="ru-RU" smtClean="0"/>
              <a:t>15.02.2024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F0E2A-8C40-4FA6-B433-8C9E0CC94C21}" type="slidenum">
              <a:rPr lang="ru-RU" smtClean="0"/>
              <a:t>‹#›</a:t>
            </a:fld>
            <a:endParaRPr lang="ru-RU"/>
          </a:p>
        </p:txBody>
      </p:sp>
    </p:spTree>
    <p:extLst>
      <p:ext uri="{BB962C8B-B14F-4D97-AF65-F5344CB8AC3E}">
        <p14:creationId xmlns:p14="http://schemas.microsoft.com/office/powerpoint/2010/main" val="411475325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1524000" y="1072662"/>
            <a:ext cx="9144000" cy="2437301"/>
          </a:xfrm>
        </p:spPr>
        <p:txBody>
          <a:bodyPr anchor="ctr">
            <a:normAutofit fontScale="90000"/>
          </a:bodyPr>
          <a:lstStyle/>
          <a:p>
            <a:r>
              <a:rPr lang="ru-RU" sz="3100" b="1" i="1" dirty="0">
                <a:latin typeface="Bookman Old Style" panose="02050604050505020204" pitchFamily="18" charset="0"/>
              </a:rPr>
              <a:t>КГУ «Средняя общеобразовательная профильная школа №36 экологической направленности города Павлодара» </a:t>
            </a:r>
            <a:r>
              <a:rPr lang="ru-RU" b="1" i="1" dirty="0">
                <a:latin typeface="Bookman Old Style" panose="02050604050505020204" pitchFamily="18" charset="0"/>
              </a:rPr>
              <a:t/>
            </a:r>
            <a:br>
              <a:rPr lang="ru-RU" b="1" i="1" dirty="0">
                <a:latin typeface="Bookman Old Style" panose="02050604050505020204" pitchFamily="18" charset="0"/>
              </a:rPr>
            </a:br>
            <a:r>
              <a:rPr lang="ru-RU" dirty="0"/>
              <a:t/>
            </a:r>
            <a:br>
              <a:rPr lang="ru-RU" dirty="0"/>
            </a:br>
            <a:r>
              <a:rPr lang="ru-RU" b="1" dirty="0">
                <a:solidFill>
                  <a:srgbClr val="0070C0"/>
                </a:solidFill>
                <a:latin typeface="Times New Roman" panose="02020603050405020304" pitchFamily="18" charset="0"/>
                <a:cs typeface="Times New Roman" panose="02020603050405020304" pitchFamily="18" charset="0"/>
              </a:rPr>
              <a:t>«Организация внеурочной </a:t>
            </a:r>
            <a:r>
              <a:rPr lang="ru-RU" b="1" dirty="0" smtClean="0">
                <a:solidFill>
                  <a:srgbClr val="0070C0"/>
                </a:solidFill>
                <a:latin typeface="Times New Roman" panose="02020603050405020304" pitchFamily="18" charset="0"/>
                <a:cs typeface="Times New Roman" panose="02020603050405020304" pitchFamily="18" charset="0"/>
              </a:rPr>
              <a:t>занятости» </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014047" y="4923693"/>
            <a:ext cx="8499230" cy="1354016"/>
          </a:xfrm>
        </p:spPr>
        <p:txBody>
          <a:bodyPr>
            <a:noAutofit/>
          </a:bodyPr>
          <a:lstStyle/>
          <a:p>
            <a:r>
              <a:rPr lang="ru-RU" sz="1600" b="1" dirty="0" smtClean="0">
                <a:latin typeface="Bookman Old Style" panose="02050604050505020204" pitchFamily="18" charset="0"/>
              </a:rPr>
              <a:t>Докладчики:</a:t>
            </a:r>
          </a:p>
          <a:p>
            <a:r>
              <a:rPr lang="ru-RU" sz="1600" b="1" dirty="0" smtClean="0">
                <a:latin typeface="Bookman Old Style" panose="02050604050505020204" pitchFamily="18" charset="0"/>
              </a:rPr>
              <a:t>заместители </a:t>
            </a:r>
            <a:r>
              <a:rPr lang="ru-RU" sz="1600" b="1" dirty="0">
                <a:latin typeface="Bookman Old Style" panose="02050604050505020204" pitchFamily="18" charset="0"/>
              </a:rPr>
              <a:t>руководителя по воспитательной работе СОПШЭН №</a:t>
            </a:r>
            <a:r>
              <a:rPr lang="ru-RU" sz="1600" b="1" dirty="0" smtClean="0">
                <a:latin typeface="Bookman Old Style" panose="02050604050505020204" pitchFamily="18" charset="0"/>
              </a:rPr>
              <a:t>36 – </a:t>
            </a:r>
          </a:p>
          <a:p>
            <a:r>
              <a:rPr lang="ru-RU" sz="1600" b="1" dirty="0" err="1" smtClean="0">
                <a:latin typeface="Bookman Old Style" panose="02050604050505020204" pitchFamily="18" charset="0"/>
              </a:rPr>
              <a:t>Маненов</a:t>
            </a:r>
            <a:r>
              <a:rPr lang="ru-RU" sz="1600" b="1" dirty="0" smtClean="0">
                <a:latin typeface="Bookman Old Style" panose="02050604050505020204" pitchFamily="18" charset="0"/>
              </a:rPr>
              <a:t> </a:t>
            </a:r>
            <a:r>
              <a:rPr lang="ru-RU" sz="1600" b="1" dirty="0" err="1" smtClean="0">
                <a:latin typeface="Bookman Old Style" panose="02050604050505020204" pitchFamily="18" charset="0"/>
              </a:rPr>
              <a:t>Жасулан</a:t>
            </a:r>
            <a:r>
              <a:rPr lang="ru-RU" sz="1600" b="1" dirty="0" smtClean="0">
                <a:latin typeface="Bookman Old Style" panose="02050604050505020204" pitchFamily="18" charset="0"/>
              </a:rPr>
              <a:t> </a:t>
            </a:r>
            <a:r>
              <a:rPr lang="ru-RU" sz="1600" b="1" dirty="0" err="1" smtClean="0">
                <a:latin typeface="Bookman Old Style" panose="02050604050505020204" pitchFamily="18" charset="0"/>
              </a:rPr>
              <a:t>Каиргельдинович</a:t>
            </a:r>
            <a:r>
              <a:rPr lang="ru-RU" sz="1600" b="1" dirty="0" smtClean="0">
                <a:latin typeface="Bookman Old Style" panose="02050604050505020204" pitchFamily="18" charset="0"/>
              </a:rPr>
              <a:t>,</a:t>
            </a:r>
            <a:endParaRPr lang="ru-RU" sz="1600" b="1" dirty="0">
              <a:latin typeface="Bookman Old Style" panose="02050604050505020204" pitchFamily="18" charset="0"/>
            </a:endParaRPr>
          </a:p>
          <a:p>
            <a:r>
              <a:rPr lang="ru-RU" sz="1600" b="1" dirty="0" err="1">
                <a:latin typeface="Bookman Old Style" panose="02050604050505020204" pitchFamily="18" charset="0"/>
              </a:rPr>
              <a:t>Русакова</a:t>
            </a:r>
            <a:r>
              <a:rPr lang="ru-RU" sz="1600" b="1" dirty="0">
                <a:latin typeface="Bookman Old Style" panose="02050604050505020204" pitchFamily="18" charset="0"/>
              </a:rPr>
              <a:t> Зоя </a:t>
            </a:r>
            <a:r>
              <a:rPr lang="ru-RU" sz="1600" b="1" dirty="0" smtClean="0">
                <a:latin typeface="Bookman Old Style" panose="02050604050505020204" pitchFamily="18" charset="0"/>
              </a:rPr>
              <a:t>Михайловна </a:t>
            </a:r>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spTree>
    <p:extLst>
      <p:ext uri="{BB962C8B-B14F-4D97-AF65-F5344CB8AC3E}">
        <p14:creationId xmlns:p14="http://schemas.microsoft.com/office/powerpoint/2010/main" val="3996753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1523999" y="1435692"/>
            <a:ext cx="4935198" cy="3982341"/>
          </a:xfrm>
        </p:spPr>
        <p:txBody>
          <a:bodyPr anchor="ctr">
            <a:noAutofit/>
          </a:bodyPr>
          <a:lstStyle/>
          <a:p>
            <a:r>
              <a:rPr lang="ru-RU" sz="4000" dirty="0">
                <a:solidFill>
                  <a:schemeClr val="accent1">
                    <a:lumMod val="50000"/>
                  </a:schemeClr>
                </a:solidFill>
                <a:latin typeface="AsylbekM09Handel.kz" panose="02000503000000020004" pitchFamily="2" charset="-52"/>
              </a:rPr>
              <a:t>Ч</a:t>
            </a:r>
            <a:r>
              <a:rPr lang="ru-RU" sz="4000" dirty="0" smtClean="0">
                <a:solidFill>
                  <a:schemeClr val="accent1">
                    <a:lumMod val="50000"/>
                  </a:schemeClr>
                </a:solidFill>
                <a:latin typeface="AsylbekM09Handel.kz" panose="02000503000000020004" pitchFamily="2" charset="-52"/>
              </a:rPr>
              <a:t>емпион </a:t>
            </a:r>
            <a:r>
              <a:rPr lang="ru-RU" sz="4000" dirty="0">
                <a:solidFill>
                  <a:schemeClr val="accent1">
                    <a:lumMod val="50000"/>
                  </a:schemeClr>
                </a:solidFill>
                <a:latin typeface="AsylbekM09Handel.kz" panose="02000503000000020004" pitchFamily="2" charset="-52"/>
              </a:rPr>
              <a:t>первой лиги </a:t>
            </a:r>
            <a:r>
              <a:rPr lang="ru-RU" sz="4000" dirty="0" err="1" smtClean="0">
                <a:solidFill>
                  <a:schemeClr val="accent1">
                    <a:lumMod val="50000"/>
                  </a:schemeClr>
                </a:solidFill>
                <a:latin typeface="AsylbekM09Handel.kz" panose="02000503000000020004" pitchFamily="2" charset="-52"/>
              </a:rPr>
              <a:t>г.Павлодар</a:t>
            </a:r>
            <a:r>
              <a:rPr lang="ru-RU" sz="4000" dirty="0" smtClean="0">
                <a:solidFill>
                  <a:schemeClr val="accent1">
                    <a:lumMod val="50000"/>
                  </a:schemeClr>
                </a:solidFill>
                <a:latin typeface="AsylbekM09Handel.kz" panose="02000503000000020004" pitchFamily="2" charset="-52"/>
              </a:rPr>
              <a:t> </a:t>
            </a:r>
            <a:r>
              <a:rPr lang="ru-RU" sz="4000" dirty="0">
                <a:solidFill>
                  <a:schemeClr val="accent1">
                    <a:lumMod val="50000"/>
                  </a:schemeClr>
                </a:solidFill>
                <a:latin typeface="AsylbekM09Handel.kz" panose="02000503000000020004" pitchFamily="2" charset="-52"/>
              </a:rPr>
              <a:t>2019г</a:t>
            </a:r>
            <a:endParaRPr lang="ru-RU" sz="40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552" y="699616"/>
            <a:ext cx="3745665" cy="5620694"/>
          </a:xfrm>
          <a:prstGeom prst="rect">
            <a:avLst/>
          </a:prstGeom>
          <a:effectLst>
            <a:outerShdw blurRad="279400" dist="25400" dir="11880000" sx="103000" sy="103000" algn="ctr" rotWithShape="0">
              <a:srgbClr val="000000">
                <a:alpha val="31000"/>
              </a:srgbClr>
            </a:outerShdw>
            <a:softEdge rad="31750"/>
          </a:effectLst>
        </p:spPr>
      </p:pic>
    </p:spTree>
    <p:extLst>
      <p:ext uri="{BB962C8B-B14F-4D97-AF65-F5344CB8AC3E}">
        <p14:creationId xmlns:p14="http://schemas.microsoft.com/office/powerpoint/2010/main" val="3516560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798897" y="1072662"/>
            <a:ext cx="4543124" cy="4620657"/>
          </a:xfrm>
        </p:spPr>
        <p:txBody>
          <a:bodyPr anchor="ctr">
            <a:normAutofit/>
          </a:bodyPr>
          <a:lstStyle/>
          <a:p>
            <a:r>
              <a:rPr lang="ru-RU" sz="3600" dirty="0" smtClean="0">
                <a:solidFill>
                  <a:schemeClr val="accent1">
                    <a:lumMod val="50000"/>
                  </a:schemeClr>
                </a:solidFill>
                <a:latin typeface="AsylbekM09Handel.kz" panose="02000503000000020004" pitchFamily="2" charset="-52"/>
              </a:rPr>
              <a:t>Ученики </a:t>
            </a:r>
            <a:r>
              <a:rPr lang="ru-RU" sz="3600" dirty="0">
                <a:solidFill>
                  <a:schemeClr val="accent1">
                    <a:lumMod val="50000"/>
                  </a:schemeClr>
                </a:solidFill>
                <a:latin typeface="AsylbekM09Handel.kz" panose="02000503000000020004" pitchFamily="2" charset="-52"/>
              </a:rPr>
              <a:t>играют в городских турнирах</a:t>
            </a:r>
            <a:endParaRPr lang="ru-RU" sz="36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7666" y="1072662"/>
            <a:ext cx="6231963" cy="4620657"/>
          </a:xfrm>
          <a:prstGeom prst="rect">
            <a:avLst/>
          </a:prstGeom>
          <a:effectLst>
            <a:outerShdw blurRad="254000" dist="482600" dir="5160000" sx="87000" sy="87000" algn="ctr" rotWithShape="0">
              <a:srgbClr val="000000">
                <a:alpha val="32000"/>
              </a:srgbClr>
            </a:outerShdw>
            <a:softEdge rad="25400"/>
          </a:effectLst>
        </p:spPr>
      </p:pic>
    </p:spTree>
    <p:extLst>
      <p:ext uri="{BB962C8B-B14F-4D97-AF65-F5344CB8AC3E}">
        <p14:creationId xmlns:p14="http://schemas.microsoft.com/office/powerpoint/2010/main" val="3077925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6294922" y="1241658"/>
            <a:ext cx="5688531" cy="5623723"/>
          </a:xfrm>
        </p:spPr>
        <p:txBody>
          <a:bodyPr anchor="ctr">
            <a:normAutofit/>
          </a:bodyPr>
          <a:lstStyle/>
          <a:p>
            <a:r>
              <a:rPr lang="ru-RU" sz="3600" dirty="0">
                <a:solidFill>
                  <a:schemeClr val="accent1">
                    <a:lumMod val="50000"/>
                  </a:schemeClr>
                </a:solidFill>
                <a:latin typeface="AsylbekM09Handel.kz" panose="02000503000000020004" pitchFamily="2" charset="-52"/>
              </a:rPr>
              <a:t>В</a:t>
            </a:r>
            <a:r>
              <a:rPr lang="ru-RU" sz="3600" dirty="0" smtClean="0">
                <a:solidFill>
                  <a:schemeClr val="accent1">
                    <a:lumMod val="50000"/>
                  </a:schemeClr>
                </a:solidFill>
                <a:latin typeface="AsylbekM09Handel.kz" panose="02000503000000020004" pitchFamily="2" charset="-52"/>
              </a:rPr>
              <a:t> </a:t>
            </a:r>
            <a:r>
              <a:rPr lang="ru-RU" sz="3600" dirty="0">
                <a:solidFill>
                  <a:schemeClr val="accent1">
                    <a:lumMod val="50000"/>
                  </a:schemeClr>
                </a:solidFill>
                <a:latin typeface="AsylbekM09Handel.kz" panose="02000503000000020004" pitchFamily="2" charset="-52"/>
              </a:rPr>
              <a:t>школе проходят свои турниры с призами</a:t>
            </a:r>
            <a:endParaRPr lang="ru-RU" sz="36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1" y="1943180"/>
            <a:ext cx="5627571" cy="4220678"/>
          </a:xfrm>
          <a:prstGeom prst="rect">
            <a:avLst/>
          </a:prstGeom>
          <a:effectLst>
            <a:outerShdw blurRad="228600" dist="50800" dir="5400000" sx="103000" sy="103000" algn="ctr" rotWithShape="0">
              <a:srgbClr val="000000">
                <a:alpha val="30000"/>
              </a:srgbClr>
            </a:outerShdw>
            <a:softEdge rad="31750"/>
          </a:effectLst>
        </p:spPr>
      </p:pic>
    </p:spTree>
    <p:extLst>
      <p:ext uri="{BB962C8B-B14F-4D97-AF65-F5344CB8AC3E}">
        <p14:creationId xmlns:p14="http://schemas.microsoft.com/office/powerpoint/2010/main" val="4285783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562705" y="1078028"/>
            <a:ext cx="4962195" cy="5130267"/>
          </a:xfrm>
        </p:spPr>
        <p:txBody>
          <a:bodyPr anchor="ctr">
            <a:normAutofit/>
          </a:bodyPr>
          <a:lstStyle/>
          <a:p>
            <a:r>
              <a:rPr lang="ru-RU" sz="3600" dirty="0">
                <a:solidFill>
                  <a:schemeClr val="accent1">
                    <a:lumMod val="50000"/>
                  </a:schemeClr>
                </a:solidFill>
                <a:latin typeface="AsylbekM09Handel.kz" panose="02000503000000020004" pitchFamily="2" charset="-52"/>
              </a:rPr>
              <a:t>П</a:t>
            </a:r>
            <a:r>
              <a:rPr lang="ru-RU" sz="3600" dirty="0" smtClean="0">
                <a:solidFill>
                  <a:schemeClr val="accent1">
                    <a:lumMod val="50000"/>
                  </a:schemeClr>
                </a:solidFill>
                <a:latin typeface="AsylbekM09Handel.kz" panose="02000503000000020004" pitchFamily="2" charset="-52"/>
              </a:rPr>
              <a:t>охвальные </a:t>
            </a:r>
            <a:r>
              <a:rPr lang="ru-RU" sz="3600" dirty="0">
                <a:solidFill>
                  <a:schemeClr val="accent1">
                    <a:lumMod val="50000"/>
                  </a:schemeClr>
                </a:solidFill>
                <a:latin typeface="AsylbekM09Handel.kz" panose="02000503000000020004" pitchFamily="2" charset="-52"/>
              </a:rPr>
              <a:t>листы лучшим ученикам</a:t>
            </a:r>
            <a:endParaRPr lang="ru-RU" sz="36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613" y="1188178"/>
            <a:ext cx="5835304" cy="4326556"/>
          </a:xfrm>
          <a:prstGeom prst="rect">
            <a:avLst/>
          </a:prstGeom>
          <a:effectLst>
            <a:outerShdw blurRad="279400" dist="50800" dir="5400000" sx="102000" sy="102000" algn="ctr" rotWithShape="0">
              <a:srgbClr val="000000">
                <a:alpha val="43000"/>
              </a:srgbClr>
            </a:outerShdw>
            <a:softEdge rad="31750"/>
          </a:effectLst>
        </p:spPr>
      </p:pic>
    </p:spTree>
    <p:extLst>
      <p:ext uri="{BB962C8B-B14F-4D97-AF65-F5344CB8AC3E}">
        <p14:creationId xmlns:p14="http://schemas.microsoft.com/office/powerpoint/2010/main" val="3165678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6333422" y="858768"/>
            <a:ext cx="5505651" cy="5262899"/>
          </a:xfrm>
        </p:spPr>
        <p:txBody>
          <a:bodyPr anchor="ctr">
            <a:normAutofit/>
          </a:bodyPr>
          <a:lstStyle/>
          <a:p>
            <a:r>
              <a:rPr lang="ru-RU" sz="3600" dirty="0">
                <a:solidFill>
                  <a:schemeClr val="accent1">
                    <a:lumMod val="50000"/>
                  </a:schemeClr>
                </a:solidFill>
                <a:latin typeface="AsylbekM09Handel.kz" panose="02000503000000020004" pitchFamily="2" charset="-52"/>
              </a:rPr>
              <a:t>П</a:t>
            </a:r>
            <a:r>
              <a:rPr lang="ru-RU" sz="3600" dirty="0" smtClean="0">
                <a:solidFill>
                  <a:schemeClr val="accent1">
                    <a:lumMod val="50000"/>
                  </a:schemeClr>
                </a:solidFill>
                <a:latin typeface="AsylbekM09Handel.kz" panose="02000503000000020004" pitchFamily="2" charset="-52"/>
              </a:rPr>
              <a:t>ервоклассники </a:t>
            </a:r>
            <a:r>
              <a:rPr lang="ru-RU" sz="3600" dirty="0">
                <a:solidFill>
                  <a:schemeClr val="accent1">
                    <a:lumMod val="50000"/>
                  </a:schemeClr>
                </a:solidFill>
                <a:latin typeface="AsylbekM09Handel.kz" panose="02000503000000020004" pitchFamily="2" charset="-52"/>
              </a:rPr>
              <a:t>активно решают шахматные задачи</a:t>
            </a:r>
            <a:endParaRPr lang="ru-RU" sz="36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3669" y="858768"/>
            <a:ext cx="4172752" cy="5563670"/>
          </a:xfrm>
          <a:prstGeom prst="rect">
            <a:avLst/>
          </a:prstGeom>
          <a:effectLst>
            <a:outerShdw blurRad="215900" dist="50800" dir="5400000" algn="ctr" rotWithShape="0">
              <a:srgbClr val="000000">
                <a:alpha val="43137"/>
              </a:srgbClr>
            </a:outerShdw>
            <a:softEdge rad="31750"/>
          </a:effectLst>
        </p:spPr>
      </p:pic>
    </p:spTree>
    <p:extLst>
      <p:ext uri="{BB962C8B-B14F-4D97-AF65-F5344CB8AC3E}">
        <p14:creationId xmlns:p14="http://schemas.microsoft.com/office/powerpoint/2010/main" val="2453795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317634" y="1072661"/>
            <a:ext cx="5534526" cy="4577367"/>
          </a:xfrm>
        </p:spPr>
        <p:txBody>
          <a:bodyPr anchor="ctr">
            <a:normAutofit/>
          </a:bodyPr>
          <a:lstStyle/>
          <a:p>
            <a:r>
              <a:rPr lang="ru-RU" sz="3600" dirty="0">
                <a:solidFill>
                  <a:schemeClr val="accent1">
                    <a:lumMod val="50000"/>
                  </a:schemeClr>
                </a:solidFill>
                <a:latin typeface="AsylbekM09Handel.kz" panose="02000503000000020004" pitchFamily="2" charset="-52"/>
              </a:rPr>
              <a:t>С</a:t>
            </a:r>
            <a:r>
              <a:rPr lang="ru-RU" sz="3600" dirty="0" smtClean="0">
                <a:solidFill>
                  <a:schemeClr val="accent1">
                    <a:lumMod val="50000"/>
                  </a:schemeClr>
                </a:solidFill>
                <a:latin typeface="AsylbekM09Handel.kz" panose="02000503000000020004" pitchFamily="2" charset="-52"/>
              </a:rPr>
              <a:t>ам </a:t>
            </a:r>
            <a:r>
              <a:rPr lang="ru-RU" sz="3600" dirty="0">
                <a:solidFill>
                  <a:schemeClr val="accent1">
                    <a:lumMod val="50000"/>
                  </a:schemeClr>
                </a:solidFill>
                <a:latin typeface="AsylbekM09Handel.kz" panose="02000503000000020004" pitchFamily="2" charset="-52"/>
              </a:rPr>
              <a:t>участвую в городских турнирах</a:t>
            </a:r>
            <a:endParaRPr lang="ru-RU" sz="3600" b="1" dirty="0">
              <a:solidFill>
                <a:schemeClr val="accent1">
                  <a:lumMod val="50000"/>
                </a:schemeClr>
              </a:solidFill>
              <a:latin typeface="AsylbekM09Handel.kz" panose="02000503000000020004" pitchFamily="2" charset="-52"/>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68557"/>
            <a:ext cx="5541736" cy="5082811"/>
          </a:xfrm>
          <a:prstGeom prst="rect">
            <a:avLst/>
          </a:prstGeom>
          <a:effectLst>
            <a:outerShdw blurRad="241300" dist="50800" dir="5400000" sx="101000" sy="101000" algn="ctr" rotWithShape="0">
              <a:srgbClr val="000000">
                <a:alpha val="43137"/>
              </a:srgbClr>
            </a:outerShdw>
            <a:softEdge rad="31750"/>
          </a:effectLst>
        </p:spPr>
      </p:pic>
    </p:spTree>
    <p:extLst>
      <p:ext uri="{BB962C8B-B14F-4D97-AF65-F5344CB8AC3E}">
        <p14:creationId xmlns:p14="http://schemas.microsoft.com/office/powerpoint/2010/main" val="753090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Рисунок 3"/>
          <p:cNvPicPr/>
          <p:nvPr/>
        </p:nvPicPr>
        <p:blipFill>
          <a:blip r:embed="rId2">
            <a:extLst/>
          </a:blip>
          <a:stretch/>
        </p:blipFill>
        <p:spPr>
          <a:xfrm>
            <a:off x="48240" y="0"/>
            <a:ext cx="12190320" cy="6856200"/>
          </a:xfrm>
          <a:prstGeom prst="rect">
            <a:avLst/>
          </a:prstGeom>
          <a:ln w="0">
            <a:noFill/>
          </a:ln>
        </p:spPr>
      </p:pic>
      <p:sp>
        <p:nvSpPr>
          <p:cNvPr id="52" name="CustomShape 1"/>
          <p:cNvSpPr/>
          <p:nvPr/>
        </p:nvSpPr>
        <p:spPr>
          <a:xfrm>
            <a:off x="3456360" y="263160"/>
            <a:ext cx="9142200" cy="243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ru-RU" sz="1800" b="0" strike="noStrike" spc="-1">
                <a:solidFill>
                  <a:srgbClr val="000000"/>
                </a:solidFill>
                <a:latin typeface="Calibri"/>
                <a:ea typeface="DejaVu Sans"/>
              </a:rPr>
              <a:t>В коллективе занимаются 44 учащихся 1-4 классов </a:t>
            </a:r>
            <a:r>
              <a:t/>
            </a:r>
            <a:br/>
            <a:r>
              <a:rPr lang="ru-RU" sz="1800" b="0" strike="noStrike" spc="-1">
                <a:solidFill>
                  <a:srgbClr val="000000"/>
                </a:solidFill>
                <a:latin typeface="Calibri"/>
                <a:ea typeface="DejaVu Sans"/>
              </a:rPr>
              <a:t>       </a:t>
            </a:r>
            <a:endParaRPr lang="ru-RU" sz="1800" b="0" strike="noStrike" spc="-1">
              <a:latin typeface="Arial"/>
            </a:endParaRPr>
          </a:p>
        </p:txBody>
      </p:sp>
      <p:pic>
        <p:nvPicPr>
          <p:cNvPr id="53" name="Рисунок 5"/>
          <p:cNvPicPr/>
          <p:nvPr/>
        </p:nvPicPr>
        <p:blipFill>
          <a:blip r:embed="rId3"/>
          <a:stretch/>
        </p:blipFill>
        <p:spPr>
          <a:xfrm>
            <a:off x="562680" y="465480"/>
            <a:ext cx="1186560" cy="1311840"/>
          </a:xfrm>
          <a:prstGeom prst="rect">
            <a:avLst/>
          </a:prstGeom>
          <a:ln w="0">
            <a:noFill/>
          </a:ln>
        </p:spPr>
      </p:pic>
      <p:sp>
        <p:nvSpPr>
          <p:cNvPr id="54" name="CustomShape 2"/>
          <p:cNvSpPr/>
          <p:nvPr/>
        </p:nvSpPr>
        <p:spPr>
          <a:xfrm>
            <a:off x="4680000" y="1980000"/>
            <a:ext cx="3238560" cy="143856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В коллективе три основных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состава </a:t>
            </a:r>
            <a:endParaRPr lang="ru-RU" sz="1800" b="0" strike="noStrike" spc="-1">
              <a:latin typeface="Arial"/>
            </a:endParaRPr>
          </a:p>
        </p:txBody>
      </p:sp>
      <p:sp>
        <p:nvSpPr>
          <p:cNvPr id="55" name="Line 3"/>
          <p:cNvSpPr/>
          <p:nvPr/>
        </p:nvSpPr>
        <p:spPr>
          <a:xfrm flipH="1">
            <a:off x="3722760" y="3240000"/>
            <a:ext cx="957240" cy="8240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56" name="CustomShape 4"/>
          <p:cNvSpPr/>
          <p:nvPr/>
        </p:nvSpPr>
        <p:spPr>
          <a:xfrm>
            <a:off x="1980000" y="4130280"/>
            <a:ext cx="2225160" cy="107856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Старший состав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16 учеников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3-4 класс</a:t>
            </a:r>
            <a:endParaRPr lang="ru-RU" sz="1800" b="0" strike="noStrike" spc="-1">
              <a:latin typeface="Arial"/>
            </a:endParaRPr>
          </a:p>
        </p:txBody>
      </p:sp>
      <p:sp>
        <p:nvSpPr>
          <p:cNvPr id="57" name="Line 5"/>
          <p:cNvSpPr/>
          <p:nvPr/>
        </p:nvSpPr>
        <p:spPr>
          <a:xfrm>
            <a:off x="6300000" y="3600000"/>
            <a:ext cx="0" cy="720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58" name="CustomShape 6"/>
          <p:cNvSpPr/>
          <p:nvPr/>
        </p:nvSpPr>
        <p:spPr>
          <a:xfrm>
            <a:off x="5040000" y="4500000"/>
            <a:ext cx="2338560" cy="107856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Средний состав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12 учеников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2  класс</a:t>
            </a:r>
            <a:endParaRPr lang="ru-RU" sz="1800" b="0" strike="noStrike" spc="-1">
              <a:latin typeface="Arial"/>
            </a:endParaRPr>
          </a:p>
        </p:txBody>
      </p:sp>
      <p:sp>
        <p:nvSpPr>
          <p:cNvPr id="59" name="Line 7"/>
          <p:cNvSpPr/>
          <p:nvPr/>
        </p:nvSpPr>
        <p:spPr>
          <a:xfrm>
            <a:off x="7740000" y="3240000"/>
            <a:ext cx="1080000" cy="900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60" name="CustomShape 8"/>
          <p:cNvSpPr/>
          <p:nvPr/>
        </p:nvSpPr>
        <p:spPr>
          <a:xfrm>
            <a:off x="8100000" y="4320000"/>
            <a:ext cx="2338560" cy="1078560"/>
          </a:xfrm>
          <a:prstGeom prst="ellipse">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Младший состав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16 учеников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1 класс </a:t>
            </a:r>
            <a:endParaRPr lang="ru-RU" sz="1800" b="0" strike="noStrike" spc="-1">
              <a:latin typeface="Arial"/>
            </a:endParaRPr>
          </a:p>
        </p:txBody>
      </p:sp>
    </p:spTree>
    <p:extLst>
      <p:ext uri="{BB962C8B-B14F-4D97-AF65-F5344CB8AC3E}">
        <p14:creationId xmlns:p14="http://schemas.microsoft.com/office/powerpoint/2010/main" val="3271600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Рисунок 3"/>
          <p:cNvPicPr/>
          <p:nvPr/>
        </p:nvPicPr>
        <p:blipFill>
          <a:blip r:embed="rId2">
            <a:extLst/>
          </a:blip>
          <a:stretch/>
        </p:blipFill>
        <p:spPr>
          <a:xfrm>
            <a:off x="360" y="360"/>
            <a:ext cx="12190320" cy="6856200"/>
          </a:xfrm>
          <a:prstGeom prst="rect">
            <a:avLst/>
          </a:prstGeom>
          <a:ln w="0">
            <a:noFill/>
          </a:ln>
        </p:spPr>
      </p:pic>
      <p:sp>
        <p:nvSpPr>
          <p:cNvPr id="62" name="CustomShape 1"/>
          <p:cNvSpPr/>
          <p:nvPr/>
        </p:nvSpPr>
        <p:spPr>
          <a:xfrm>
            <a:off x="1523880" y="360000"/>
            <a:ext cx="9142200" cy="243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90000"/>
              </a:lnSpc>
            </a:pPr>
            <a:r>
              <a:rPr lang="ru-RU" sz="6000" b="0" strike="noStrike" spc="-1" dirty="0">
                <a:solidFill>
                  <a:srgbClr val="000000"/>
                </a:solidFill>
                <a:latin typeface="Calibri Light"/>
                <a:ea typeface="DejaVu Sans"/>
              </a:rPr>
              <a:t>Наш коллектив за </a:t>
            </a:r>
            <a:endParaRPr lang="ru-RU" sz="6000" b="0" strike="noStrike" spc="-1" dirty="0">
              <a:latin typeface="Arial"/>
            </a:endParaRPr>
          </a:p>
          <a:p>
            <a:pPr algn="ctr">
              <a:lnSpc>
                <a:spcPct val="90000"/>
              </a:lnSpc>
            </a:pPr>
            <a:r>
              <a:rPr lang="ru-RU" sz="6000" b="0" strike="noStrike" spc="-1" dirty="0">
                <a:solidFill>
                  <a:srgbClr val="000000"/>
                </a:solidFill>
                <a:latin typeface="Calibri Light"/>
                <a:ea typeface="DejaVu Sans"/>
              </a:rPr>
              <a:t>2020 -</a:t>
            </a:r>
            <a:r>
              <a:rPr lang="ru-RU" sz="6000" b="0" strike="noStrike" spc="-1" dirty="0" smtClean="0">
                <a:solidFill>
                  <a:srgbClr val="000000"/>
                </a:solidFill>
                <a:latin typeface="Calibri Light"/>
                <a:ea typeface="DejaVu Sans"/>
              </a:rPr>
              <a:t>2023гг.  </a:t>
            </a:r>
            <a:r>
              <a:rPr lang="ru-RU" sz="6000" b="0" strike="noStrike" spc="-1" dirty="0">
                <a:solidFill>
                  <a:srgbClr val="000000"/>
                </a:solidFill>
                <a:latin typeface="Calibri Light"/>
                <a:ea typeface="DejaVu Sans"/>
              </a:rPr>
              <a:t>является призёрами </a:t>
            </a:r>
            <a:endParaRPr lang="ru-RU" sz="6000" b="0" strike="noStrike" spc="-1" dirty="0">
              <a:latin typeface="Arial"/>
            </a:endParaRPr>
          </a:p>
        </p:txBody>
      </p:sp>
      <p:pic>
        <p:nvPicPr>
          <p:cNvPr id="63" name="Рисунок 5"/>
          <p:cNvPicPr/>
          <p:nvPr/>
        </p:nvPicPr>
        <p:blipFill>
          <a:blip r:embed="rId3"/>
          <a:stretch/>
        </p:blipFill>
        <p:spPr>
          <a:xfrm>
            <a:off x="562680" y="465480"/>
            <a:ext cx="1186560" cy="1311840"/>
          </a:xfrm>
          <a:prstGeom prst="rect">
            <a:avLst/>
          </a:prstGeom>
          <a:ln w="0">
            <a:noFill/>
          </a:ln>
        </p:spPr>
      </p:pic>
      <p:sp>
        <p:nvSpPr>
          <p:cNvPr id="64" name="CustomShape 2"/>
          <p:cNvSpPr/>
          <p:nvPr/>
        </p:nvSpPr>
        <p:spPr>
          <a:xfrm>
            <a:off x="180000" y="2700000"/>
            <a:ext cx="2878560" cy="89856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14 - Международных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конкурсов </a:t>
            </a:r>
            <a:endParaRPr lang="ru-RU" sz="1800" b="0" strike="noStrike" spc="-1">
              <a:latin typeface="Arial"/>
            </a:endParaRPr>
          </a:p>
        </p:txBody>
      </p:sp>
      <p:sp>
        <p:nvSpPr>
          <p:cNvPr id="65" name="CustomShape 3"/>
          <p:cNvSpPr/>
          <p:nvPr/>
        </p:nvSpPr>
        <p:spPr>
          <a:xfrm>
            <a:off x="3240000" y="3600000"/>
            <a:ext cx="2878560" cy="89856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3 - Республиканских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конкурсов</a:t>
            </a:r>
            <a:endParaRPr lang="ru-RU" sz="1800" b="0" strike="noStrike" spc="-1">
              <a:latin typeface="Arial"/>
            </a:endParaRPr>
          </a:p>
        </p:txBody>
      </p:sp>
      <p:sp>
        <p:nvSpPr>
          <p:cNvPr id="66" name="CustomShape 4"/>
          <p:cNvSpPr/>
          <p:nvPr/>
        </p:nvSpPr>
        <p:spPr>
          <a:xfrm>
            <a:off x="6300000" y="4500000"/>
            <a:ext cx="2878560" cy="89856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2 - Областных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конкурсов</a:t>
            </a:r>
            <a:endParaRPr lang="ru-RU" sz="1800" b="0" strike="noStrike" spc="-1">
              <a:latin typeface="Arial"/>
            </a:endParaRPr>
          </a:p>
          <a:p>
            <a:pPr algn="ctr">
              <a:lnSpc>
                <a:spcPct val="100000"/>
              </a:lnSpc>
            </a:pPr>
            <a:endParaRPr lang="ru-RU" sz="1800" b="0" strike="noStrike" spc="-1">
              <a:latin typeface="Arial"/>
            </a:endParaRPr>
          </a:p>
        </p:txBody>
      </p:sp>
      <p:sp>
        <p:nvSpPr>
          <p:cNvPr id="67" name="CustomShape 5"/>
          <p:cNvSpPr/>
          <p:nvPr/>
        </p:nvSpPr>
        <p:spPr>
          <a:xfrm>
            <a:off x="9360000" y="5400000"/>
            <a:ext cx="2518560" cy="89856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ru-RU" sz="1800" b="0" strike="noStrike" spc="-1">
                <a:solidFill>
                  <a:srgbClr val="000000"/>
                </a:solidFill>
                <a:latin typeface="Arial"/>
                <a:ea typeface="DejaVu Sans"/>
              </a:rPr>
              <a:t>2 - Городских </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Конкурсов </a:t>
            </a:r>
            <a:endParaRPr lang="ru-RU" sz="1800" b="0" strike="noStrike" spc="-1">
              <a:latin typeface="Arial"/>
            </a:endParaRPr>
          </a:p>
        </p:txBody>
      </p:sp>
    </p:spTree>
    <p:extLst>
      <p:ext uri="{BB962C8B-B14F-4D97-AF65-F5344CB8AC3E}">
        <p14:creationId xmlns:p14="http://schemas.microsoft.com/office/powerpoint/2010/main" val="327995246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Рисунок 3"/>
          <p:cNvPicPr/>
          <p:nvPr/>
        </p:nvPicPr>
        <p:blipFill>
          <a:blip r:embed="rId2">
            <a:extLst/>
          </a:blip>
          <a:stretch/>
        </p:blipFill>
        <p:spPr>
          <a:xfrm>
            <a:off x="1080" y="0"/>
            <a:ext cx="12190320" cy="6856200"/>
          </a:xfrm>
          <a:prstGeom prst="rect">
            <a:avLst/>
          </a:prstGeom>
          <a:ln w="0">
            <a:noFill/>
          </a:ln>
        </p:spPr>
      </p:pic>
      <p:pic>
        <p:nvPicPr>
          <p:cNvPr id="80" name="Рисунок 5"/>
          <p:cNvPicPr/>
          <p:nvPr/>
        </p:nvPicPr>
        <p:blipFill>
          <a:blip r:embed="rId3"/>
          <a:stretch/>
        </p:blipFill>
        <p:spPr>
          <a:xfrm>
            <a:off x="562680" y="465480"/>
            <a:ext cx="1186560" cy="1311840"/>
          </a:xfrm>
          <a:prstGeom prst="rect">
            <a:avLst/>
          </a:prstGeom>
          <a:ln w="0">
            <a:noFill/>
          </a:ln>
        </p:spPr>
      </p:pic>
      <p:sp>
        <p:nvSpPr>
          <p:cNvPr id="81" name="CustomShape 1"/>
          <p:cNvSpPr/>
          <p:nvPr/>
        </p:nvSpPr>
        <p:spPr>
          <a:xfrm>
            <a:off x="1800720" y="2174040"/>
            <a:ext cx="8098560" cy="268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1800" b="0" i="1" strike="noStrike" spc="-1">
                <a:solidFill>
                  <a:srgbClr val="000000"/>
                </a:solidFill>
                <a:latin typeface="Arial"/>
                <a:ea typeface="DejaVu Sans"/>
              </a:rPr>
              <a:t>                                         </a:t>
            </a:r>
            <a:endParaRPr lang="ru-RU" sz="1800" b="0" strike="noStrike" spc="-1">
              <a:latin typeface="Arial"/>
            </a:endParaRPr>
          </a:p>
        </p:txBody>
      </p:sp>
      <p:pic>
        <p:nvPicPr>
          <p:cNvPr id="82" name="Рисунок 81"/>
          <p:cNvPicPr/>
          <p:nvPr/>
        </p:nvPicPr>
        <p:blipFill>
          <a:blip r:embed="rId4"/>
          <a:stretch/>
        </p:blipFill>
        <p:spPr>
          <a:xfrm>
            <a:off x="8100000" y="1260000"/>
            <a:ext cx="3599280" cy="2339280"/>
          </a:xfrm>
          <a:prstGeom prst="rect">
            <a:avLst/>
          </a:prstGeom>
          <a:ln w="0">
            <a:noFill/>
          </a:ln>
        </p:spPr>
      </p:pic>
      <p:pic>
        <p:nvPicPr>
          <p:cNvPr id="83" name="Рисунок 82"/>
          <p:cNvPicPr/>
          <p:nvPr/>
        </p:nvPicPr>
        <p:blipFill>
          <a:blip r:embed="rId5"/>
          <a:stretch/>
        </p:blipFill>
        <p:spPr>
          <a:xfrm>
            <a:off x="8100000" y="3780000"/>
            <a:ext cx="3779280" cy="2699280"/>
          </a:xfrm>
          <a:prstGeom prst="rect">
            <a:avLst/>
          </a:prstGeom>
          <a:ln w="0">
            <a:noFill/>
          </a:ln>
        </p:spPr>
      </p:pic>
      <p:pic>
        <p:nvPicPr>
          <p:cNvPr id="84" name="Рисунок 83"/>
          <p:cNvPicPr/>
          <p:nvPr/>
        </p:nvPicPr>
        <p:blipFill>
          <a:blip r:embed="rId6"/>
          <a:stretch/>
        </p:blipFill>
        <p:spPr>
          <a:xfrm>
            <a:off x="360000" y="1980000"/>
            <a:ext cx="3239280" cy="1799280"/>
          </a:xfrm>
          <a:prstGeom prst="rect">
            <a:avLst/>
          </a:prstGeom>
          <a:ln w="0">
            <a:noFill/>
          </a:ln>
        </p:spPr>
      </p:pic>
      <p:pic>
        <p:nvPicPr>
          <p:cNvPr id="85" name="Рисунок 84"/>
          <p:cNvPicPr/>
          <p:nvPr/>
        </p:nvPicPr>
        <p:blipFill>
          <a:blip r:embed="rId7"/>
          <a:stretch/>
        </p:blipFill>
        <p:spPr>
          <a:xfrm>
            <a:off x="360000" y="4140000"/>
            <a:ext cx="3239280" cy="1979280"/>
          </a:xfrm>
          <a:prstGeom prst="rect">
            <a:avLst/>
          </a:prstGeom>
          <a:ln w="0">
            <a:noFill/>
          </a:ln>
        </p:spPr>
      </p:pic>
      <p:pic>
        <p:nvPicPr>
          <p:cNvPr id="86" name="Рисунок 85"/>
          <p:cNvPicPr/>
          <p:nvPr/>
        </p:nvPicPr>
        <p:blipFill>
          <a:blip r:embed="rId8"/>
          <a:stretch/>
        </p:blipFill>
        <p:spPr>
          <a:xfrm>
            <a:off x="3960000" y="1260000"/>
            <a:ext cx="3959280" cy="5039280"/>
          </a:xfrm>
          <a:prstGeom prst="rect">
            <a:avLst/>
          </a:prstGeom>
          <a:ln w="0">
            <a:noFill/>
          </a:ln>
        </p:spPr>
      </p:pic>
      <p:sp>
        <p:nvSpPr>
          <p:cNvPr id="87" name="CustomShape 2"/>
          <p:cNvSpPr/>
          <p:nvPr/>
        </p:nvSpPr>
        <p:spPr>
          <a:xfrm>
            <a:off x="2031023" y="407160"/>
            <a:ext cx="8739554" cy="85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6000" b="0" strike="noStrike" spc="-1" dirty="0">
                <a:solidFill>
                  <a:srgbClr val="000000"/>
                </a:solidFill>
                <a:latin typeface="Calibri Light"/>
                <a:ea typeface="DejaVu Sans"/>
              </a:rPr>
              <a:t>Город Павлодар </a:t>
            </a:r>
            <a:r>
              <a:rPr lang="ru-RU" sz="6000" b="0" strike="noStrike" spc="-1" dirty="0" smtClean="0">
                <a:solidFill>
                  <a:srgbClr val="000000"/>
                </a:solidFill>
                <a:latin typeface="Calibri Light"/>
                <a:ea typeface="DejaVu Sans"/>
              </a:rPr>
              <a:t>- 1 </a:t>
            </a:r>
            <a:r>
              <a:rPr lang="ru-RU" sz="6000" b="0" strike="noStrike" spc="-1" dirty="0">
                <a:solidFill>
                  <a:srgbClr val="000000"/>
                </a:solidFill>
                <a:latin typeface="Calibri Light"/>
                <a:ea typeface="DejaVu Sans"/>
              </a:rPr>
              <a:t>место </a:t>
            </a:r>
            <a:endParaRPr lang="ru-RU" sz="6000" b="0" strike="noStrike" spc="-1" dirty="0">
              <a:latin typeface="Arial"/>
            </a:endParaRPr>
          </a:p>
        </p:txBody>
      </p:sp>
    </p:spTree>
    <p:extLst>
      <p:ext uri="{BB962C8B-B14F-4D97-AF65-F5344CB8AC3E}">
        <p14:creationId xmlns:p14="http://schemas.microsoft.com/office/powerpoint/2010/main" val="235668218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Рисунок 3"/>
          <p:cNvPicPr/>
          <p:nvPr/>
        </p:nvPicPr>
        <p:blipFill>
          <a:blip r:embed="rId2">
            <a:extLst/>
          </a:blip>
          <a:stretch/>
        </p:blipFill>
        <p:spPr>
          <a:xfrm>
            <a:off x="0" y="1080"/>
            <a:ext cx="12190320" cy="6856200"/>
          </a:xfrm>
          <a:prstGeom prst="rect">
            <a:avLst/>
          </a:prstGeom>
          <a:ln w="0">
            <a:noFill/>
          </a:ln>
        </p:spPr>
      </p:pic>
      <p:pic>
        <p:nvPicPr>
          <p:cNvPr id="89" name="Рисунок 5"/>
          <p:cNvPicPr/>
          <p:nvPr/>
        </p:nvPicPr>
        <p:blipFill>
          <a:blip r:embed="rId3"/>
          <a:stretch/>
        </p:blipFill>
        <p:spPr>
          <a:xfrm>
            <a:off x="179280" y="336420"/>
            <a:ext cx="1186560" cy="1311840"/>
          </a:xfrm>
          <a:prstGeom prst="rect">
            <a:avLst/>
          </a:prstGeom>
          <a:ln w="0">
            <a:noFill/>
          </a:ln>
        </p:spPr>
      </p:pic>
      <p:pic>
        <p:nvPicPr>
          <p:cNvPr id="90" name="Рисунок 89"/>
          <p:cNvPicPr/>
          <p:nvPr/>
        </p:nvPicPr>
        <p:blipFill>
          <a:blip r:embed="rId4"/>
          <a:stretch/>
        </p:blipFill>
        <p:spPr>
          <a:xfrm>
            <a:off x="3960000" y="1800000"/>
            <a:ext cx="3419640" cy="4678560"/>
          </a:xfrm>
          <a:prstGeom prst="rect">
            <a:avLst/>
          </a:prstGeom>
          <a:ln w="0">
            <a:noFill/>
          </a:ln>
        </p:spPr>
      </p:pic>
      <p:pic>
        <p:nvPicPr>
          <p:cNvPr id="91" name="Рисунок 90"/>
          <p:cNvPicPr/>
          <p:nvPr/>
        </p:nvPicPr>
        <p:blipFill>
          <a:blip r:embed="rId5"/>
          <a:stretch/>
        </p:blipFill>
        <p:spPr>
          <a:xfrm>
            <a:off x="10212120" y="180000"/>
            <a:ext cx="1978560" cy="2698560"/>
          </a:xfrm>
          <a:prstGeom prst="rect">
            <a:avLst/>
          </a:prstGeom>
          <a:ln w="0">
            <a:noFill/>
          </a:ln>
        </p:spPr>
      </p:pic>
      <p:pic>
        <p:nvPicPr>
          <p:cNvPr id="92" name="Рисунок 91"/>
          <p:cNvPicPr/>
          <p:nvPr/>
        </p:nvPicPr>
        <p:blipFill>
          <a:blip r:embed="rId6"/>
          <a:stretch/>
        </p:blipFill>
        <p:spPr>
          <a:xfrm>
            <a:off x="360000" y="4320000"/>
            <a:ext cx="3418560" cy="1979640"/>
          </a:xfrm>
          <a:prstGeom prst="rect">
            <a:avLst/>
          </a:prstGeom>
          <a:ln w="0">
            <a:noFill/>
          </a:ln>
        </p:spPr>
      </p:pic>
      <p:pic>
        <p:nvPicPr>
          <p:cNvPr id="93" name="Рисунок 92"/>
          <p:cNvPicPr/>
          <p:nvPr/>
        </p:nvPicPr>
        <p:blipFill>
          <a:blip r:embed="rId7"/>
          <a:stretch/>
        </p:blipFill>
        <p:spPr>
          <a:xfrm>
            <a:off x="7558920" y="1980000"/>
            <a:ext cx="2519640" cy="1799640"/>
          </a:xfrm>
          <a:prstGeom prst="rect">
            <a:avLst/>
          </a:prstGeom>
          <a:ln w="0">
            <a:noFill/>
          </a:ln>
        </p:spPr>
      </p:pic>
      <p:pic>
        <p:nvPicPr>
          <p:cNvPr id="94" name="Рисунок 93"/>
          <p:cNvPicPr/>
          <p:nvPr/>
        </p:nvPicPr>
        <p:blipFill>
          <a:blip r:embed="rId8"/>
          <a:stretch/>
        </p:blipFill>
        <p:spPr>
          <a:xfrm>
            <a:off x="7560000" y="4140000"/>
            <a:ext cx="3418920" cy="1978560"/>
          </a:xfrm>
          <a:prstGeom prst="rect">
            <a:avLst/>
          </a:prstGeom>
          <a:ln w="0">
            <a:noFill/>
          </a:ln>
        </p:spPr>
      </p:pic>
      <p:pic>
        <p:nvPicPr>
          <p:cNvPr id="95" name="Рисунок 94"/>
          <p:cNvPicPr/>
          <p:nvPr/>
        </p:nvPicPr>
        <p:blipFill>
          <a:blip r:embed="rId9"/>
          <a:stretch/>
        </p:blipFill>
        <p:spPr>
          <a:xfrm>
            <a:off x="179280" y="1800000"/>
            <a:ext cx="3599280" cy="1979280"/>
          </a:xfrm>
          <a:prstGeom prst="rect">
            <a:avLst/>
          </a:prstGeom>
          <a:ln w="0">
            <a:noFill/>
          </a:ln>
        </p:spPr>
      </p:pic>
      <p:sp>
        <p:nvSpPr>
          <p:cNvPr id="96" name="CustomShape 1"/>
          <p:cNvSpPr/>
          <p:nvPr/>
        </p:nvSpPr>
        <p:spPr>
          <a:xfrm>
            <a:off x="1635369" y="185400"/>
            <a:ext cx="8443191" cy="161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6000" b="0" strike="noStrike" spc="-1" dirty="0">
                <a:solidFill>
                  <a:srgbClr val="000000"/>
                </a:solidFill>
                <a:latin typeface="Calibri Light"/>
                <a:ea typeface="DejaVu Sans"/>
              </a:rPr>
              <a:t>Город Павлодар </a:t>
            </a:r>
            <a:r>
              <a:rPr lang="ru-RU" sz="6000" b="0" strike="noStrike" spc="-1" dirty="0" smtClean="0">
                <a:solidFill>
                  <a:srgbClr val="000000"/>
                </a:solidFill>
                <a:latin typeface="Calibri Light"/>
                <a:ea typeface="DejaVu Sans"/>
              </a:rPr>
              <a:t>2- </a:t>
            </a:r>
            <a:r>
              <a:rPr lang="ru-RU" sz="6000" b="0" strike="noStrike" spc="-1" dirty="0">
                <a:solidFill>
                  <a:srgbClr val="000000"/>
                </a:solidFill>
                <a:latin typeface="Calibri Light"/>
                <a:ea typeface="DejaVu Sans"/>
              </a:rPr>
              <a:t>место </a:t>
            </a:r>
            <a:endParaRPr lang="ru-RU" sz="6000" b="0" strike="noStrike" spc="-1" dirty="0">
              <a:latin typeface="Arial"/>
            </a:endParaRPr>
          </a:p>
          <a:p>
            <a:pPr>
              <a:lnSpc>
                <a:spcPct val="100000"/>
              </a:lnSpc>
            </a:pPr>
            <a:endParaRPr lang="ru-RU" sz="6000" b="0" strike="noStrike" spc="-1" dirty="0">
              <a:latin typeface="Arial"/>
            </a:endParaRPr>
          </a:p>
        </p:txBody>
      </p:sp>
    </p:spTree>
    <p:extLst>
      <p:ext uri="{BB962C8B-B14F-4D97-AF65-F5344CB8AC3E}">
        <p14:creationId xmlns:p14="http://schemas.microsoft.com/office/powerpoint/2010/main" val="424755064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1524000" y="1072662"/>
            <a:ext cx="9144000" cy="2437301"/>
          </a:xfrm>
        </p:spPr>
        <p:txBody>
          <a:bodyPr anchor="ctr">
            <a:normAutofit/>
          </a:bodyPr>
          <a:lstStyle/>
          <a:p>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014047" y="4923693"/>
            <a:ext cx="8499230" cy="1354016"/>
          </a:xfrm>
        </p:spPr>
        <p:txBody>
          <a:bodyPr>
            <a:noAutofit/>
          </a:bodyPr>
          <a:lstStyle/>
          <a:p>
            <a:endParaRPr lang="ru-RU" sz="1600" dirty="0"/>
          </a:p>
        </p:txBody>
      </p:sp>
      <p:graphicFrame>
        <p:nvGraphicFramePr>
          <p:cNvPr id="5" name="Объект 4">
            <a:hlinkClick r:id="" action="ppaction://ole?verb=0"/>
          </p:cNvPr>
          <p:cNvGraphicFramePr>
            <a:graphicFrameLocks noChangeAspect="1"/>
          </p:cNvGraphicFramePr>
          <p:nvPr>
            <p:extLst>
              <p:ext uri="{D42A27DB-BD31-4B8C-83A1-F6EECF244321}">
                <p14:modId xmlns:p14="http://schemas.microsoft.com/office/powerpoint/2010/main" val="4070088302"/>
              </p:ext>
            </p:extLst>
          </p:nvPr>
        </p:nvGraphicFramePr>
        <p:xfrm>
          <a:off x="789603" y="605520"/>
          <a:ext cx="10326907" cy="5808885"/>
        </p:xfrm>
        <a:graphic>
          <a:graphicData uri="http://schemas.openxmlformats.org/presentationml/2006/ole">
            <mc:AlternateContent xmlns:mc="http://schemas.openxmlformats.org/markup-compatibility/2006">
              <mc:Choice xmlns:v="urn:schemas-microsoft-com:vml" Requires="v">
                <p:oleObj spid="_x0000_s2058" name="Презентация" r:id="rId5" imgW="6350040" imgH="3571920" progId="PowerPoint.Show.12">
                  <p:embed/>
                </p:oleObj>
              </mc:Choice>
              <mc:Fallback>
                <p:oleObj name="Презентация" r:id="rId5" imgW="6350040" imgH="3571920" progId="PowerPoint.Show.12">
                  <p:embed/>
                  <p:pic>
                    <p:nvPicPr>
                      <p:cNvPr id="5" name="Объект 4">
                        <a:hlinkClick r:id="" action="ppaction://ole?verb=0"/>
                      </p:cNvPr>
                      <p:cNvPicPr/>
                      <p:nvPr/>
                    </p:nvPicPr>
                    <p:blipFill>
                      <a:blip r:embed="rId6"/>
                      <a:stretch>
                        <a:fillRect/>
                      </a:stretch>
                    </p:blipFill>
                    <p:spPr>
                      <a:xfrm>
                        <a:off x="789603" y="605520"/>
                        <a:ext cx="10326907" cy="5808885"/>
                      </a:xfrm>
                      <a:prstGeom prst="rect">
                        <a:avLst/>
                      </a:prstGeom>
                    </p:spPr>
                  </p:pic>
                </p:oleObj>
              </mc:Fallback>
            </mc:AlternateContent>
          </a:graphicData>
        </a:graphic>
      </p:graphicFrame>
    </p:spTree>
    <p:extLst>
      <p:ext uri="{BB962C8B-B14F-4D97-AF65-F5344CB8AC3E}">
        <p14:creationId xmlns:p14="http://schemas.microsoft.com/office/powerpoint/2010/main" val="606570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Рисунок 3_1"/>
          <p:cNvPicPr/>
          <p:nvPr/>
        </p:nvPicPr>
        <p:blipFill>
          <a:blip r:embed="rId2">
            <a:extLst/>
          </a:blip>
          <a:stretch/>
        </p:blipFill>
        <p:spPr>
          <a:xfrm>
            <a:off x="1080" y="1080"/>
            <a:ext cx="12190320" cy="6856200"/>
          </a:xfrm>
          <a:prstGeom prst="rect">
            <a:avLst/>
          </a:prstGeom>
          <a:ln w="0">
            <a:noFill/>
          </a:ln>
        </p:spPr>
      </p:pic>
      <p:sp>
        <p:nvSpPr>
          <p:cNvPr id="98" name="CustomShape 1"/>
          <p:cNvSpPr/>
          <p:nvPr/>
        </p:nvSpPr>
        <p:spPr>
          <a:xfrm>
            <a:off x="1800000" y="-180000"/>
            <a:ext cx="9142200" cy="243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ru-RU" sz="6000" b="0" strike="noStrike" spc="-1" dirty="0">
                <a:solidFill>
                  <a:srgbClr val="000000"/>
                </a:solidFill>
                <a:latin typeface="Calibri Light"/>
                <a:ea typeface="DejaVu Sans"/>
              </a:rPr>
              <a:t>Город Семей </a:t>
            </a:r>
            <a:r>
              <a:rPr lang="ru-RU" sz="6000" b="0" strike="noStrike" spc="-1" dirty="0" smtClean="0">
                <a:solidFill>
                  <a:srgbClr val="000000"/>
                </a:solidFill>
                <a:latin typeface="Calibri Light"/>
                <a:ea typeface="DejaVu Sans"/>
              </a:rPr>
              <a:t>- 1 </a:t>
            </a:r>
            <a:r>
              <a:rPr lang="ru-RU" sz="6000" b="0" strike="noStrike" spc="-1" dirty="0">
                <a:solidFill>
                  <a:srgbClr val="000000"/>
                </a:solidFill>
                <a:latin typeface="Calibri Light"/>
                <a:ea typeface="DejaVu Sans"/>
              </a:rPr>
              <a:t>место </a:t>
            </a:r>
            <a:endParaRPr lang="ru-RU" sz="6000" b="0" strike="noStrike" spc="-1" dirty="0">
              <a:latin typeface="Arial"/>
            </a:endParaRPr>
          </a:p>
        </p:txBody>
      </p:sp>
      <p:pic>
        <p:nvPicPr>
          <p:cNvPr id="99" name="Рисунок 5_1"/>
          <p:cNvPicPr/>
          <p:nvPr/>
        </p:nvPicPr>
        <p:blipFill>
          <a:blip r:embed="rId3"/>
          <a:stretch/>
        </p:blipFill>
        <p:spPr>
          <a:xfrm>
            <a:off x="562680" y="465480"/>
            <a:ext cx="1186560" cy="1311840"/>
          </a:xfrm>
          <a:prstGeom prst="rect">
            <a:avLst/>
          </a:prstGeom>
          <a:ln w="0">
            <a:noFill/>
          </a:ln>
        </p:spPr>
      </p:pic>
      <p:pic>
        <p:nvPicPr>
          <p:cNvPr id="100" name="Рисунок 99"/>
          <p:cNvPicPr/>
          <p:nvPr/>
        </p:nvPicPr>
        <p:blipFill>
          <a:blip r:embed="rId4"/>
          <a:stretch/>
        </p:blipFill>
        <p:spPr>
          <a:xfrm>
            <a:off x="4500000" y="1620000"/>
            <a:ext cx="3238560" cy="4678560"/>
          </a:xfrm>
          <a:prstGeom prst="rect">
            <a:avLst/>
          </a:prstGeom>
          <a:ln w="0">
            <a:noFill/>
          </a:ln>
        </p:spPr>
      </p:pic>
      <p:pic>
        <p:nvPicPr>
          <p:cNvPr id="101" name="Рисунок 100"/>
          <p:cNvPicPr/>
          <p:nvPr/>
        </p:nvPicPr>
        <p:blipFill>
          <a:blip r:embed="rId5"/>
          <a:stretch/>
        </p:blipFill>
        <p:spPr>
          <a:xfrm>
            <a:off x="8460000" y="4320000"/>
            <a:ext cx="3238560" cy="1798560"/>
          </a:xfrm>
          <a:prstGeom prst="rect">
            <a:avLst/>
          </a:prstGeom>
          <a:ln w="0">
            <a:noFill/>
          </a:ln>
        </p:spPr>
      </p:pic>
      <p:pic>
        <p:nvPicPr>
          <p:cNvPr id="102" name="Рисунок 101"/>
          <p:cNvPicPr/>
          <p:nvPr/>
        </p:nvPicPr>
        <p:blipFill>
          <a:blip r:embed="rId6"/>
          <a:stretch/>
        </p:blipFill>
        <p:spPr>
          <a:xfrm>
            <a:off x="8280000" y="1440000"/>
            <a:ext cx="2878560" cy="2518560"/>
          </a:xfrm>
          <a:prstGeom prst="rect">
            <a:avLst/>
          </a:prstGeom>
          <a:ln w="0">
            <a:noFill/>
          </a:ln>
        </p:spPr>
      </p:pic>
      <p:pic>
        <p:nvPicPr>
          <p:cNvPr id="103" name="Рисунок 102"/>
          <p:cNvPicPr/>
          <p:nvPr/>
        </p:nvPicPr>
        <p:blipFill>
          <a:blip r:embed="rId7"/>
          <a:stretch/>
        </p:blipFill>
        <p:spPr>
          <a:xfrm>
            <a:off x="180000" y="2340000"/>
            <a:ext cx="3418920" cy="3058560"/>
          </a:xfrm>
          <a:prstGeom prst="rect">
            <a:avLst/>
          </a:prstGeom>
          <a:ln w="0">
            <a:noFill/>
          </a:ln>
        </p:spPr>
      </p:pic>
    </p:spTree>
    <p:extLst>
      <p:ext uri="{BB962C8B-B14F-4D97-AF65-F5344CB8AC3E}">
        <p14:creationId xmlns:p14="http://schemas.microsoft.com/office/powerpoint/2010/main" val="6066370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Рисунок 3_2"/>
          <p:cNvPicPr/>
          <p:nvPr/>
        </p:nvPicPr>
        <p:blipFill>
          <a:blip r:embed="rId2">
            <a:extLst/>
          </a:blip>
          <a:stretch/>
        </p:blipFill>
        <p:spPr>
          <a:xfrm>
            <a:off x="-131040" y="-180000"/>
            <a:ext cx="12190320" cy="6856200"/>
          </a:xfrm>
          <a:prstGeom prst="rect">
            <a:avLst/>
          </a:prstGeom>
          <a:ln w="0">
            <a:noFill/>
          </a:ln>
        </p:spPr>
      </p:pic>
      <p:sp>
        <p:nvSpPr>
          <p:cNvPr id="105" name="CustomShape 1"/>
          <p:cNvSpPr/>
          <p:nvPr/>
        </p:nvSpPr>
        <p:spPr>
          <a:xfrm>
            <a:off x="1523880" y="1072800"/>
            <a:ext cx="9142200" cy="2435400"/>
          </a:xfrm>
          <a:prstGeom prst="rect">
            <a:avLst/>
          </a:prstGeom>
          <a:noFill/>
          <a:ln w="0">
            <a:noFill/>
          </a:ln>
        </p:spPr>
        <p:style>
          <a:lnRef idx="0">
            <a:scrgbClr r="0" g="0" b="0"/>
          </a:lnRef>
          <a:fillRef idx="0">
            <a:scrgbClr r="0" g="0" b="0"/>
          </a:fillRef>
          <a:effectRef idx="0">
            <a:scrgbClr r="0" g="0" b="0"/>
          </a:effectRef>
          <a:fontRef idx="minor"/>
        </p:style>
      </p:sp>
      <p:sp>
        <p:nvSpPr>
          <p:cNvPr id="106" name="CustomShape 2"/>
          <p:cNvSpPr/>
          <p:nvPr/>
        </p:nvSpPr>
        <p:spPr>
          <a:xfrm>
            <a:off x="1014120" y="4923720"/>
            <a:ext cx="8497440" cy="1352160"/>
          </a:xfrm>
          <a:prstGeom prst="rect">
            <a:avLst/>
          </a:prstGeom>
          <a:noFill/>
          <a:ln w="0">
            <a:noFill/>
          </a:ln>
        </p:spPr>
        <p:style>
          <a:lnRef idx="0">
            <a:scrgbClr r="0" g="0" b="0"/>
          </a:lnRef>
          <a:fillRef idx="0">
            <a:scrgbClr r="0" g="0" b="0"/>
          </a:fillRef>
          <a:effectRef idx="0">
            <a:scrgbClr r="0" g="0" b="0"/>
          </a:effectRef>
          <a:fontRef idx="minor"/>
        </p:style>
      </p:sp>
      <p:pic>
        <p:nvPicPr>
          <p:cNvPr id="107" name="Рисунок 5_3"/>
          <p:cNvPicPr/>
          <p:nvPr/>
        </p:nvPicPr>
        <p:blipFill>
          <a:blip r:embed="rId3"/>
          <a:stretch/>
        </p:blipFill>
        <p:spPr>
          <a:xfrm>
            <a:off x="562680" y="465480"/>
            <a:ext cx="1186560" cy="1311840"/>
          </a:xfrm>
          <a:prstGeom prst="rect">
            <a:avLst/>
          </a:prstGeom>
          <a:ln w="0">
            <a:noFill/>
          </a:ln>
        </p:spPr>
      </p:pic>
      <p:sp>
        <p:nvSpPr>
          <p:cNvPr id="108" name="CustomShape 3"/>
          <p:cNvSpPr/>
          <p:nvPr/>
        </p:nvSpPr>
        <p:spPr>
          <a:xfrm>
            <a:off x="1811216" y="-71640"/>
            <a:ext cx="7596554" cy="223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6000" b="0" strike="noStrike" spc="-1" dirty="0">
                <a:solidFill>
                  <a:srgbClr val="000000"/>
                </a:solidFill>
                <a:latin typeface="Calibri Light"/>
                <a:ea typeface="DejaVu Sans"/>
              </a:rPr>
              <a:t>  Город Павлодар </a:t>
            </a:r>
            <a:r>
              <a:rPr lang="ru-RU" sz="6000" b="0" strike="noStrike" spc="-1" dirty="0" smtClean="0">
                <a:solidFill>
                  <a:srgbClr val="000000"/>
                </a:solidFill>
                <a:latin typeface="Calibri Light"/>
                <a:ea typeface="DejaVu Sans"/>
              </a:rPr>
              <a:t>-               Гран-при </a:t>
            </a:r>
            <a:endParaRPr lang="ru-RU" sz="6000" b="0" strike="noStrike" spc="-1" dirty="0">
              <a:latin typeface="Arial"/>
            </a:endParaRPr>
          </a:p>
        </p:txBody>
      </p:sp>
      <p:pic>
        <p:nvPicPr>
          <p:cNvPr id="109" name="Рисунок 108"/>
          <p:cNvPicPr/>
          <p:nvPr/>
        </p:nvPicPr>
        <p:blipFill>
          <a:blip r:embed="rId4"/>
          <a:stretch/>
        </p:blipFill>
        <p:spPr>
          <a:xfrm rot="16185000">
            <a:off x="3304080" y="2522520"/>
            <a:ext cx="4619880" cy="3593880"/>
          </a:xfrm>
          <a:prstGeom prst="rect">
            <a:avLst/>
          </a:prstGeom>
          <a:ln w="0">
            <a:noFill/>
          </a:ln>
        </p:spPr>
      </p:pic>
      <p:pic>
        <p:nvPicPr>
          <p:cNvPr id="110" name="Рисунок 109"/>
          <p:cNvPicPr/>
          <p:nvPr/>
        </p:nvPicPr>
        <p:blipFill>
          <a:blip r:embed="rId5"/>
          <a:stretch/>
        </p:blipFill>
        <p:spPr>
          <a:xfrm rot="16093800">
            <a:off x="768600" y="1406520"/>
            <a:ext cx="2242800" cy="2991960"/>
          </a:xfrm>
          <a:prstGeom prst="rect">
            <a:avLst/>
          </a:prstGeom>
          <a:ln w="0">
            <a:noFill/>
          </a:ln>
        </p:spPr>
      </p:pic>
      <p:pic>
        <p:nvPicPr>
          <p:cNvPr id="111" name="Рисунок 110"/>
          <p:cNvPicPr/>
          <p:nvPr/>
        </p:nvPicPr>
        <p:blipFill>
          <a:blip r:embed="rId6"/>
          <a:stretch/>
        </p:blipFill>
        <p:spPr>
          <a:xfrm>
            <a:off x="7560000" y="1620000"/>
            <a:ext cx="1619280" cy="2159280"/>
          </a:xfrm>
          <a:prstGeom prst="rect">
            <a:avLst/>
          </a:prstGeom>
          <a:ln w="0">
            <a:noFill/>
          </a:ln>
        </p:spPr>
      </p:pic>
      <p:pic>
        <p:nvPicPr>
          <p:cNvPr id="112" name="Рисунок 111"/>
          <p:cNvPicPr/>
          <p:nvPr/>
        </p:nvPicPr>
        <p:blipFill>
          <a:blip r:embed="rId7"/>
          <a:stretch/>
        </p:blipFill>
        <p:spPr>
          <a:xfrm>
            <a:off x="9539640" y="1620000"/>
            <a:ext cx="2517120" cy="2159280"/>
          </a:xfrm>
          <a:prstGeom prst="rect">
            <a:avLst/>
          </a:prstGeom>
          <a:ln w="0">
            <a:noFill/>
          </a:ln>
        </p:spPr>
      </p:pic>
      <p:pic>
        <p:nvPicPr>
          <p:cNvPr id="113" name="Рисунок 112"/>
          <p:cNvPicPr/>
          <p:nvPr/>
        </p:nvPicPr>
        <p:blipFill>
          <a:blip r:embed="rId8"/>
          <a:stretch/>
        </p:blipFill>
        <p:spPr>
          <a:xfrm>
            <a:off x="7920000" y="3960000"/>
            <a:ext cx="3239280" cy="2691360"/>
          </a:xfrm>
          <a:prstGeom prst="rect">
            <a:avLst/>
          </a:prstGeom>
          <a:ln w="0">
            <a:noFill/>
          </a:ln>
        </p:spPr>
      </p:pic>
      <p:pic>
        <p:nvPicPr>
          <p:cNvPr id="114" name="Рисунок 113"/>
          <p:cNvPicPr/>
          <p:nvPr/>
        </p:nvPicPr>
        <p:blipFill>
          <a:blip r:embed="rId6"/>
          <a:stretch/>
        </p:blipFill>
        <p:spPr>
          <a:xfrm>
            <a:off x="540000" y="4140000"/>
            <a:ext cx="2519280" cy="2699280"/>
          </a:xfrm>
          <a:prstGeom prst="rect">
            <a:avLst/>
          </a:prstGeom>
          <a:ln w="0">
            <a:noFill/>
          </a:ln>
        </p:spPr>
      </p:pic>
    </p:spTree>
    <p:extLst>
      <p:ext uri="{BB962C8B-B14F-4D97-AF65-F5344CB8AC3E}">
        <p14:creationId xmlns:p14="http://schemas.microsoft.com/office/powerpoint/2010/main" val="320967902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Рисунок 3_3"/>
          <p:cNvPicPr/>
          <p:nvPr/>
        </p:nvPicPr>
        <p:blipFill>
          <a:blip r:embed="rId2">
            <a:extLst/>
          </a:blip>
          <a:stretch/>
        </p:blipFill>
        <p:spPr>
          <a:xfrm>
            <a:off x="-37080" y="-113040"/>
            <a:ext cx="12190320" cy="6856200"/>
          </a:xfrm>
          <a:prstGeom prst="rect">
            <a:avLst/>
          </a:prstGeom>
          <a:ln w="0">
            <a:noFill/>
          </a:ln>
        </p:spPr>
      </p:pic>
      <p:sp>
        <p:nvSpPr>
          <p:cNvPr id="116" name="CustomShape 1"/>
          <p:cNvSpPr/>
          <p:nvPr/>
        </p:nvSpPr>
        <p:spPr>
          <a:xfrm>
            <a:off x="1523880" y="1072800"/>
            <a:ext cx="9142200" cy="2435400"/>
          </a:xfrm>
          <a:prstGeom prst="rect">
            <a:avLst/>
          </a:prstGeom>
          <a:noFill/>
          <a:ln w="0">
            <a:noFill/>
          </a:ln>
        </p:spPr>
        <p:style>
          <a:lnRef idx="0">
            <a:scrgbClr r="0" g="0" b="0"/>
          </a:lnRef>
          <a:fillRef idx="0">
            <a:scrgbClr r="0" g="0" b="0"/>
          </a:fillRef>
          <a:effectRef idx="0">
            <a:scrgbClr r="0" g="0" b="0"/>
          </a:effectRef>
          <a:fontRef idx="minor"/>
        </p:style>
      </p:sp>
      <p:sp>
        <p:nvSpPr>
          <p:cNvPr id="117" name="CustomShape 2"/>
          <p:cNvSpPr/>
          <p:nvPr/>
        </p:nvSpPr>
        <p:spPr>
          <a:xfrm>
            <a:off x="1014120" y="4923720"/>
            <a:ext cx="8497440" cy="1352160"/>
          </a:xfrm>
          <a:prstGeom prst="rect">
            <a:avLst/>
          </a:prstGeom>
          <a:noFill/>
          <a:ln w="0">
            <a:noFill/>
          </a:ln>
        </p:spPr>
        <p:style>
          <a:lnRef idx="0">
            <a:scrgbClr r="0" g="0" b="0"/>
          </a:lnRef>
          <a:fillRef idx="0">
            <a:scrgbClr r="0" g="0" b="0"/>
          </a:fillRef>
          <a:effectRef idx="0">
            <a:scrgbClr r="0" g="0" b="0"/>
          </a:effectRef>
          <a:fontRef idx="minor"/>
        </p:style>
      </p:sp>
      <p:pic>
        <p:nvPicPr>
          <p:cNvPr id="118" name="Рисунок 5_4"/>
          <p:cNvPicPr/>
          <p:nvPr/>
        </p:nvPicPr>
        <p:blipFill>
          <a:blip r:embed="rId3"/>
          <a:stretch/>
        </p:blipFill>
        <p:spPr>
          <a:xfrm>
            <a:off x="562680" y="465480"/>
            <a:ext cx="1186560" cy="1311840"/>
          </a:xfrm>
          <a:prstGeom prst="rect">
            <a:avLst/>
          </a:prstGeom>
          <a:ln w="0">
            <a:noFill/>
          </a:ln>
        </p:spPr>
      </p:pic>
      <p:sp>
        <p:nvSpPr>
          <p:cNvPr id="119" name="CustomShape 3"/>
          <p:cNvSpPr/>
          <p:nvPr/>
        </p:nvSpPr>
        <p:spPr>
          <a:xfrm>
            <a:off x="1800000" y="-175846"/>
            <a:ext cx="6623031" cy="162412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6000" b="0" strike="noStrike" spc="-1" dirty="0">
                <a:solidFill>
                  <a:srgbClr val="000000"/>
                </a:solidFill>
                <a:latin typeface="Calibri Light"/>
                <a:ea typeface="DejaVu Sans"/>
              </a:rPr>
              <a:t>   Город Павлодар </a:t>
            </a:r>
            <a:r>
              <a:rPr lang="ru-RU" sz="6000" b="0" strike="noStrike" spc="-1" dirty="0" smtClean="0">
                <a:solidFill>
                  <a:srgbClr val="000000"/>
                </a:solidFill>
                <a:latin typeface="Calibri Light"/>
                <a:ea typeface="DejaVu Sans"/>
              </a:rPr>
              <a:t>-            </a:t>
            </a:r>
            <a:r>
              <a:rPr lang="ru-RU" sz="6000" b="0" strike="noStrike" spc="-1" dirty="0">
                <a:solidFill>
                  <a:srgbClr val="000000"/>
                </a:solidFill>
                <a:latin typeface="Calibri Light"/>
                <a:ea typeface="DejaVu Sans"/>
              </a:rPr>
              <a:t>VIP  Гран-при</a:t>
            </a:r>
            <a:endParaRPr lang="ru-RU" sz="6000" b="0" strike="noStrike" spc="-1" dirty="0">
              <a:latin typeface="Arial"/>
            </a:endParaRPr>
          </a:p>
        </p:txBody>
      </p:sp>
      <p:pic>
        <p:nvPicPr>
          <p:cNvPr id="120" name="Рисунок 119"/>
          <p:cNvPicPr/>
          <p:nvPr/>
        </p:nvPicPr>
        <p:blipFill>
          <a:blip r:embed="rId4"/>
          <a:stretch/>
        </p:blipFill>
        <p:spPr>
          <a:xfrm rot="16240200">
            <a:off x="3608280" y="2286360"/>
            <a:ext cx="4577400" cy="4012560"/>
          </a:xfrm>
          <a:prstGeom prst="rect">
            <a:avLst/>
          </a:prstGeom>
          <a:ln w="0">
            <a:noFill/>
          </a:ln>
        </p:spPr>
      </p:pic>
      <p:pic>
        <p:nvPicPr>
          <p:cNvPr id="121" name="Рисунок 120"/>
          <p:cNvPicPr/>
          <p:nvPr/>
        </p:nvPicPr>
        <p:blipFill>
          <a:blip r:embed="rId5"/>
          <a:stretch/>
        </p:blipFill>
        <p:spPr>
          <a:xfrm>
            <a:off x="180000" y="4140000"/>
            <a:ext cx="3419280" cy="2519280"/>
          </a:xfrm>
          <a:prstGeom prst="rect">
            <a:avLst/>
          </a:prstGeom>
          <a:ln w="0">
            <a:noFill/>
          </a:ln>
        </p:spPr>
      </p:pic>
      <p:pic>
        <p:nvPicPr>
          <p:cNvPr id="122" name="Рисунок 121"/>
          <p:cNvPicPr/>
          <p:nvPr/>
        </p:nvPicPr>
        <p:blipFill>
          <a:blip r:embed="rId6"/>
          <a:stretch/>
        </p:blipFill>
        <p:spPr>
          <a:xfrm>
            <a:off x="180000" y="1899360"/>
            <a:ext cx="1619280" cy="2059920"/>
          </a:xfrm>
          <a:prstGeom prst="rect">
            <a:avLst/>
          </a:prstGeom>
          <a:ln w="0">
            <a:noFill/>
          </a:ln>
        </p:spPr>
      </p:pic>
      <p:pic>
        <p:nvPicPr>
          <p:cNvPr id="123" name="Рисунок 122"/>
          <p:cNvPicPr/>
          <p:nvPr/>
        </p:nvPicPr>
        <p:blipFill>
          <a:blip r:embed="rId7"/>
          <a:stretch/>
        </p:blipFill>
        <p:spPr>
          <a:xfrm rot="16159800">
            <a:off x="1865520" y="1929600"/>
            <a:ext cx="1901520" cy="1901520"/>
          </a:xfrm>
          <a:prstGeom prst="rect">
            <a:avLst/>
          </a:prstGeom>
          <a:ln w="0">
            <a:noFill/>
          </a:ln>
        </p:spPr>
      </p:pic>
      <p:pic>
        <p:nvPicPr>
          <p:cNvPr id="124" name="Рисунок 123"/>
          <p:cNvPicPr/>
          <p:nvPr/>
        </p:nvPicPr>
        <p:blipFill>
          <a:blip r:embed="rId8"/>
          <a:stretch/>
        </p:blipFill>
        <p:spPr>
          <a:xfrm>
            <a:off x="8100000" y="4140000"/>
            <a:ext cx="3779280" cy="2533320"/>
          </a:xfrm>
          <a:prstGeom prst="rect">
            <a:avLst/>
          </a:prstGeom>
          <a:ln w="0">
            <a:noFill/>
          </a:ln>
        </p:spPr>
      </p:pic>
      <p:pic>
        <p:nvPicPr>
          <p:cNvPr id="125" name="Рисунок 124"/>
          <p:cNvPicPr/>
          <p:nvPr/>
        </p:nvPicPr>
        <p:blipFill>
          <a:blip r:embed="rId9"/>
          <a:stretch/>
        </p:blipFill>
        <p:spPr>
          <a:xfrm>
            <a:off x="8100000" y="1260000"/>
            <a:ext cx="3779280" cy="2699280"/>
          </a:xfrm>
          <a:prstGeom prst="rect">
            <a:avLst/>
          </a:prstGeom>
          <a:ln w="0">
            <a:noFill/>
          </a:ln>
        </p:spPr>
      </p:pic>
    </p:spTree>
    <p:extLst>
      <p:ext uri="{BB962C8B-B14F-4D97-AF65-F5344CB8AC3E}">
        <p14:creationId xmlns:p14="http://schemas.microsoft.com/office/powerpoint/2010/main" val="54919763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Рисунок 3_5"/>
          <p:cNvPicPr/>
          <p:nvPr/>
        </p:nvPicPr>
        <p:blipFill>
          <a:blip r:embed="rId2">
            <a:extLst/>
          </a:blip>
          <a:stretch/>
        </p:blipFill>
        <p:spPr>
          <a:xfrm>
            <a:off x="1080" y="-180000"/>
            <a:ext cx="12190320" cy="6856200"/>
          </a:xfrm>
          <a:prstGeom prst="rect">
            <a:avLst/>
          </a:prstGeom>
          <a:ln w="0">
            <a:noFill/>
          </a:ln>
        </p:spPr>
      </p:pic>
      <p:sp>
        <p:nvSpPr>
          <p:cNvPr id="127" name="CustomShape 1"/>
          <p:cNvSpPr/>
          <p:nvPr/>
        </p:nvSpPr>
        <p:spPr>
          <a:xfrm>
            <a:off x="1523880" y="1072800"/>
            <a:ext cx="9142200" cy="2435400"/>
          </a:xfrm>
          <a:prstGeom prst="rect">
            <a:avLst/>
          </a:prstGeom>
          <a:noFill/>
          <a:ln w="0">
            <a:noFill/>
          </a:ln>
        </p:spPr>
        <p:style>
          <a:lnRef idx="0">
            <a:scrgbClr r="0" g="0" b="0"/>
          </a:lnRef>
          <a:fillRef idx="0">
            <a:scrgbClr r="0" g="0" b="0"/>
          </a:fillRef>
          <a:effectRef idx="0">
            <a:scrgbClr r="0" g="0" b="0"/>
          </a:effectRef>
          <a:fontRef idx="minor"/>
        </p:style>
      </p:sp>
      <p:sp>
        <p:nvSpPr>
          <p:cNvPr id="128" name="CustomShape 2"/>
          <p:cNvSpPr/>
          <p:nvPr/>
        </p:nvSpPr>
        <p:spPr>
          <a:xfrm>
            <a:off x="1014120" y="4923720"/>
            <a:ext cx="8497440" cy="1352160"/>
          </a:xfrm>
          <a:prstGeom prst="rect">
            <a:avLst/>
          </a:prstGeom>
          <a:noFill/>
          <a:ln w="0">
            <a:noFill/>
          </a:ln>
        </p:spPr>
        <p:style>
          <a:lnRef idx="0">
            <a:scrgbClr r="0" g="0" b="0"/>
          </a:lnRef>
          <a:fillRef idx="0">
            <a:scrgbClr r="0" g="0" b="0"/>
          </a:fillRef>
          <a:effectRef idx="0">
            <a:scrgbClr r="0" g="0" b="0"/>
          </a:effectRef>
          <a:fontRef idx="minor"/>
        </p:style>
      </p:sp>
      <p:pic>
        <p:nvPicPr>
          <p:cNvPr id="129" name="Рисунок 5_6"/>
          <p:cNvPicPr/>
          <p:nvPr/>
        </p:nvPicPr>
        <p:blipFill>
          <a:blip r:embed="rId3"/>
          <a:stretch/>
        </p:blipFill>
        <p:spPr>
          <a:xfrm>
            <a:off x="562680" y="465480"/>
            <a:ext cx="1186560" cy="1311840"/>
          </a:xfrm>
          <a:prstGeom prst="rect">
            <a:avLst/>
          </a:prstGeom>
          <a:ln w="0">
            <a:noFill/>
          </a:ln>
        </p:spPr>
      </p:pic>
      <p:sp>
        <p:nvSpPr>
          <p:cNvPr id="130" name="CustomShape 3"/>
          <p:cNvSpPr/>
          <p:nvPr/>
        </p:nvSpPr>
        <p:spPr>
          <a:xfrm>
            <a:off x="2519999" y="0"/>
            <a:ext cx="6764677" cy="16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6000" b="0" strike="noStrike" spc="-1" dirty="0">
                <a:solidFill>
                  <a:srgbClr val="000000"/>
                </a:solidFill>
                <a:latin typeface="Calibri Light"/>
                <a:ea typeface="DejaVu Sans"/>
              </a:rPr>
              <a:t>     Город  Москва</a:t>
            </a:r>
            <a:endParaRPr lang="ru-RU" sz="6000" b="0" strike="noStrike" spc="-1" dirty="0">
              <a:latin typeface="Arial"/>
            </a:endParaRPr>
          </a:p>
        </p:txBody>
      </p:sp>
      <p:pic>
        <p:nvPicPr>
          <p:cNvPr id="131" name="Рисунок 130"/>
          <p:cNvPicPr/>
          <p:nvPr/>
        </p:nvPicPr>
        <p:blipFill>
          <a:blip r:embed="rId4"/>
          <a:stretch/>
        </p:blipFill>
        <p:spPr>
          <a:xfrm>
            <a:off x="5040000" y="1619640"/>
            <a:ext cx="2699280" cy="4859640"/>
          </a:xfrm>
          <a:prstGeom prst="rect">
            <a:avLst/>
          </a:prstGeom>
          <a:ln w="0">
            <a:noFill/>
          </a:ln>
        </p:spPr>
      </p:pic>
      <p:pic>
        <p:nvPicPr>
          <p:cNvPr id="132" name="Рисунок 131"/>
          <p:cNvPicPr/>
          <p:nvPr/>
        </p:nvPicPr>
        <p:blipFill>
          <a:blip r:embed="rId5"/>
          <a:stretch/>
        </p:blipFill>
        <p:spPr>
          <a:xfrm>
            <a:off x="7920000" y="3780000"/>
            <a:ext cx="1591560" cy="2699280"/>
          </a:xfrm>
          <a:prstGeom prst="rect">
            <a:avLst/>
          </a:prstGeom>
          <a:ln w="0">
            <a:noFill/>
          </a:ln>
        </p:spPr>
      </p:pic>
      <p:pic>
        <p:nvPicPr>
          <p:cNvPr id="133" name="Рисунок 132"/>
          <p:cNvPicPr/>
          <p:nvPr/>
        </p:nvPicPr>
        <p:blipFill>
          <a:blip r:embed="rId6"/>
          <a:stretch/>
        </p:blipFill>
        <p:spPr>
          <a:xfrm>
            <a:off x="7920000" y="1260000"/>
            <a:ext cx="1619280" cy="2339280"/>
          </a:xfrm>
          <a:prstGeom prst="rect">
            <a:avLst/>
          </a:prstGeom>
          <a:ln w="0">
            <a:noFill/>
          </a:ln>
        </p:spPr>
      </p:pic>
      <p:pic>
        <p:nvPicPr>
          <p:cNvPr id="134" name="Рисунок 133"/>
          <p:cNvPicPr/>
          <p:nvPr/>
        </p:nvPicPr>
        <p:blipFill>
          <a:blip r:embed="rId7"/>
          <a:stretch/>
        </p:blipFill>
        <p:spPr>
          <a:xfrm>
            <a:off x="2880000" y="1260000"/>
            <a:ext cx="1979280" cy="2498040"/>
          </a:xfrm>
          <a:prstGeom prst="rect">
            <a:avLst/>
          </a:prstGeom>
          <a:ln w="0">
            <a:noFill/>
          </a:ln>
        </p:spPr>
      </p:pic>
      <p:pic>
        <p:nvPicPr>
          <p:cNvPr id="135" name="Рисунок 134"/>
          <p:cNvPicPr/>
          <p:nvPr/>
        </p:nvPicPr>
        <p:blipFill>
          <a:blip r:embed="rId8"/>
          <a:stretch/>
        </p:blipFill>
        <p:spPr>
          <a:xfrm>
            <a:off x="2520000" y="3960000"/>
            <a:ext cx="2339280" cy="2519280"/>
          </a:xfrm>
          <a:prstGeom prst="rect">
            <a:avLst/>
          </a:prstGeom>
          <a:ln w="0">
            <a:noFill/>
          </a:ln>
        </p:spPr>
      </p:pic>
      <p:pic>
        <p:nvPicPr>
          <p:cNvPr id="136" name="Рисунок 135"/>
          <p:cNvPicPr/>
          <p:nvPr/>
        </p:nvPicPr>
        <p:blipFill>
          <a:blip r:embed="rId9"/>
          <a:stretch/>
        </p:blipFill>
        <p:spPr>
          <a:xfrm>
            <a:off x="9720000" y="4320000"/>
            <a:ext cx="2339280" cy="2159280"/>
          </a:xfrm>
          <a:prstGeom prst="rect">
            <a:avLst/>
          </a:prstGeom>
          <a:ln w="0">
            <a:noFill/>
          </a:ln>
        </p:spPr>
      </p:pic>
      <p:pic>
        <p:nvPicPr>
          <p:cNvPr id="137" name="Рисунок 136"/>
          <p:cNvPicPr/>
          <p:nvPr/>
        </p:nvPicPr>
        <p:blipFill>
          <a:blip r:embed="rId10"/>
          <a:stretch/>
        </p:blipFill>
        <p:spPr>
          <a:xfrm>
            <a:off x="180000" y="1980000"/>
            <a:ext cx="2159280" cy="3959280"/>
          </a:xfrm>
          <a:prstGeom prst="rect">
            <a:avLst/>
          </a:prstGeom>
          <a:ln w="0">
            <a:noFill/>
          </a:ln>
        </p:spPr>
      </p:pic>
      <p:pic>
        <p:nvPicPr>
          <p:cNvPr id="138" name="Рисунок 137"/>
          <p:cNvPicPr/>
          <p:nvPr/>
        </p:nvPicPr>
        <p:blipFill>
          <a:blip r:embed="rId11"/>
          <a:stretch/>
        </p:blipFill>
        <p:spPr>
          <a:xfrm>
            <a:off x="9720000" y="1980000"/>
            <a:ext cx="2159280" cy="2159280"/>
          </a:xfrm>
          <a:prstGeom prst="rect">
            <a:avLst/>
          </a:prstGeom>
          <a:ln w="0">
            <a:noFill/>
          </a:ln>
        </p:spPr>
      </p:pic>
    </p:spTree>
    <p:extLst>
      <p:ext uri="{BB962C8B-B14F-4D97-AF65-F5344CB8AC3E}">
        <p14:creationId xmlns:p14="http://schemas.microsoft.com/office/powerpoint/2010/main" val="294977996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344168" y="210312"/>
            <a:ext cx="9463100" cy="3822192"/>
          </a:xfrm>
        </p:spPr>
        <p:txBody>
          <a:bodyPr anchor="ctr">
            <a:noAutofit/>
          </a:bodyPr>
          <a:lstStyle/>
          <a:p>
            <a:r>
              <a:rPr lang="ru-RU" sz="2000" dirty="0">
                <a:latin typeface="Times New Roman" panose="02020603050405020304" pitchFamily="18" charset="0"/>
                <a:cs typeface="Times New Roman" panose="02020603050405020304" pitchFamily="18" charset="0"/>
              </a:rPr>
              <a:t>В современных условиях уровень общего образования определяется не только общеобразовательной подготовкой, получаемой школьником на уроке, но и возможностью учащихся использовать дополнительное образование. </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школе, на сегодняшний день, созданы условия для развития индивидуальности ребёнка, для занятий учащихся творчеством и спортом во внеурочной деятельности. </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Поддержка </a:t>
            </a:r>
            <a:r>
              <a:rPr lang="ru-RU" sz="2000" dirty="0">
                <a:latin typeface="Times New Roman" panose="02020603050405020304" pitchFamily="18" charset="0"/>
                <a:cs typeface="Times New Roman" panose="02020603050405020304" pitchFamily="18" charset="0"/>
              </a:rPr>
              <a:t>и развитие детской индивидуальности - одна из задач, стоящих перед педагогическим коллективом школы и успешно решаемая им через организацию внеурочной деятельности, работу кружков, клубов.</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 школе 1543 учащихся из них:</a:t>
            </a:r>
            <a:br>
              <a:rPr lang="ru-RU" sz="2000" dirty="0">
                <a:latin typeface="Times New Roman" panose="02020603050405020304" pitchFamily="18" charset="0"/>
                <a:cs typeface="Times New Roman" panose="02020603050405020304" pitchFamily="18" charset="0"/>
              </a:rPr>
            </a:br>
            <a:endParaRPr lang="ru-RU" sz="2000"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014046" y="3255264"/>
            <a:ext cx="8824898" cy="3022445"/>
          </a:xfrm>
        </p:spPr>
        <p:txBody>
          <a:bodyPr>
            <a:noAutofit/>
          </a:bodyPr>
          <a:lstStyle/>
          <a:p>
            <a:r>
              <a:rPr lang="ru-RU" sz="2000" b="1" dirty="0">
                <a:latin typeface="Times New Roman" panose="02020603050405020304" pitchFamily="18" charset="0"/>
                <a:cs typeface="Times New Roman" panose="02020603050405020304" pitchFamily="18" charset="0"/>
              </a:rPr>
              <a:t>Внешкольная занятость:</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 ДОП отдела образования – 123 чел.-  8%</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 ДЮСШ – 157 чел.- 10%</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во Дворце школьников – 28 чел.-  2%</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 учреждениях культуры – 65 чел.- 4,2 %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Школьная занятость:</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84 кружка – 1200 чел.- 78%</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19 секций  – 1166 чел.- 76%</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 соответствии с «Должностной инструкцией руководителя объединения дополнительного образования учреждения образования» руководителями кружков укомплектованы составы кружков, разработаны учебные программы на основе типовых программ, заполнены темы КТП на учебный год, ведутся журналы учета кружковой работы в электронный журнал "</a:t>
            </a:r>
            <a:r>
              <a:rPr lang="ru-RU" sz="2000" dirty="0" err="1">
                <a:latin typeface="Times New Roman" panose="02020603050405020304" pitchFamily="18" charset="0"/>
                <a:cs typeface="Times New Roman" panose="02020603050405020304" pitchFamily="18" charset="0"/>
              </a:rPr>
              <a:t>Күнделік</a:t>
            </a:r>
            <a:r>
              <a:rPr lang="ru-RU" sz="2000" dirty="0">
                <a:latin typeface="Times New Roman" panose="02020603050405020304" pitchFamily="18" charset="0"/>
                <a:cs typeface="Times New Roman" panose="02020603050405020304" pitchFamily="18" charset="0"/>
              </a:rPr>
              <a:t>".</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spTree>
    <p:extLst>
      <p:ext uri="{BB962C8B-B14F-4D97-AF65-F5344CB8AC3E}">
        <p14:creationId xmlns:p14="http://schemas.microsoft.com/office/powerpoint/2010/main" val="3150551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0" y="181118"/>
            <a:ext cx="12192000" cy="6858000"/>
          </a:xfrm>
          <a:prstGeom prst="rect">
            <a:avLst/>
          </a:prstGeom>
        </p:spPr>
      </p:pic>
      <p:sp>
        <p:nvSpPr>
          <p:cNvPr id="2" name="Заголовок 1"/>
          <p:cNvSpPr>
            <a:spLocks noGrp="1"/>
          </p:cNvSpPr>
          <p:nvPr>
            <p:ph type="ctrTitle"/>
          </p:nvPr>
        </p:nvSpPr>
        <p:spPr>
          <a:xfrm>
            <a:off x="1920239" y="941833"/>
            <a:ext cx="9500615" cy="1764792"/>
          </a:xfrm>
        </p:spPr>
        <p:txBody>
          <a:bodyPr anchor="ctr">
            <a:noAutofit/>
          </a:bodyPr>
          <a:lstStyle/>
          <a:p>
            <a:r>
              <a:rPr lang="ru-RU" sz="2000" dirty="0">
                <a:latin typeface="Times New Roman" panose="02020603050405020304" pitchFamily="18" charset="0"/>
                <a:cs typeface="Times New Roman" panose="02020603050405020304" pitchFamily="18" charset="0"/>
              </a:rPr>
              <a:t> Внеурочная деятельность способствует полноценному и всестороннему развитию ребенка.</a:t>
            </a:r>
            <a:br>
              <a:rPr lang="ru-RU" sz="2000" dirty="0">
                <a:latin typeface="Times New Roman" panose="02020603050405020304" pitchFamily="18" charset="0"/>
                <a:cs typeface="Times New Roman" panose="02020603050405020304" pitchFamily="18" charset="0"/>
              </a:rPr>
            </a:br>
            <a:endParaRPr lang="ru-RU" sz="2000" b="1" dirty="0">
              <a:solidFill>
                <a:srgbClr val="0070C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751077" y="1965960"/>
            <a:ext cx="9669778" cy="4663440"/>
          </a:xfrm>
        </p:spPr>
        <p:txBody>
          <a:bodyPr>
            <a:noAutofit/>
          </a:bodyPr>
          <a:lstStyle/>
          <a:p>
            <a:r>
              <a:rPr lang="ru-RU" sz="2000" dirty="0">
                <a:latin typeface="Times New Roman" panose="02020603050405020304" pitchFamily="18" charset="0"/>
                <a:cs typeface="Times New Roman" panose="02020603050405020304" pitchFamily="18" charset="0"/>
              </a:rPr>
              <a:t>С этой целью в СОПШЭН № 36 в 2022-2023 учебном году созданы 84 кружка по направлениям: </a:t>
            </a:r>
          </a:p>
          <a:p>
            <a:pPr lvl="0"/>
            <a:r>
              <a:rPr lang="ru-RU" sz="2000" dirty="0">
                <a:latin typeface="Times New Roman" panose="02020603050405020304" pitchFamily="18" charset="0"/>
                <a:cs typeface="Times New Roman" panose="02020603050405020304" pitchFamily="18" charset="0"/>
              </a:rPr>
              <a:t>Художественно- эстетические – 10;</a:t>
            </a:r>
          </a:p>
          <a:p>
            <a:pPr lvl="0"/>
            <a:r>
              <a:rPr lang="ru-RU" sz="2000" dirty="0">
                <a:latin typeface="Times New Roman" panose="02020603050405020304" pitchFamily="18" charset="0"/>
                <a:cs typeface="Times New Roman" panose="02020603050405020304" pitchFamily="18" charset="0"/>
              </a:rPr>
              <a:t>Декоративно-прикладные – 18;</a:t>
            </a:r>
          </a:p>
          <a:p>
            <a:pPr lvl="0"/>
            <a:r>
              <a:rPr lang="ru-RU" sz="2000" dirty="0">
                <a:latin typeface="Times New Roman" panose="02020603050405020304" pitchFamily="18" charset="0"/>
                <a:cs typeface="Times New Roman" panose="02020603050405020304" pitchFamily="18" charset="0"/>
              </a:rPr>
              <a:t>Экологические – 9;</a:t>
            </a:r>
          </a:p>
          <a:p>
            <a:pPr lvl="0"/>
            <a:r>
              <a:rPr lang="ru-RU" sz="2000" dirty="0" err="1">
                <a:latin typeface="Times New Roman" panose="02020603050405020304" pitchFamily="18" charset="0"/>
                <a:cs typeface="Times New Roman" panose="02020603050405020304" pitchFamily="18" charset="0"/>
              </a:rPr>
              <a:t>Туристко</a:t>
            </a:r>
            <a:r>
              <a:rPr lang="ru-RU" sz="2000" dirty="0">
                <a:latin typeface="Times New Roman" panose="02020603050405020304" pitchFamily="18" charset="0"/>
                <a:cs typeface="Times New Roman" panose="02020603050405020304" pitchFamily="18" charset="0"/>
              </a:rPr>
              <a:t>-краеведческие – 2;</a:t>
            </a:r>
          </a:p>
          <a:p>
            <a:pPr lvl="0"/>
            <a:r>
              <a:rPr lang="ru-RU" sz="2000" dirty="0">
                <a:latin typeface="Times New Roman" panose="02020603050405020304" pitchFamily="18" charset="0"/>
                <a:cs typeface="Times New Roman" panose="02020603050405020304" pitchFamily="18" charset="0"/>
              </a:rPr>
              <a:t>Гуманитарные – 7;</a:t>
            </a:r>
          </a:p>
          <a:p>
            <a:pPr lvl="0"/>
            <a:r>
              <a:rPr lang="ru-RU" sz="2000" dirty="0">
                <a:latin typeface="Times New Roman" panose="02020603050405020304" pitchFamily="18" charset="0"/>
                <a:cs typeface="Times New Roman" panose="02020603050405020304" pitchFamily="18" charset="0"/>
              </a:rPr>
              <a:t>Математические – 2;</a:t>
            </a:r>
          </a:p>
          <a:p>
            <a:pPr lvl="0"/>
            <a:r>
              <a:rPr lang="ru-RU" sz="2000" dirty="0">
                <a:latin typeface="Times New Roman" panose="02020603050405020304" pitchFamily="18" charset="0"/>
                <a:cs typeface="Times New Roman" panose="02020603050405020304" pitchFamily="18" charset="0"/>
              </a:rPr>
              <a:t>Языковые -10;</a:t>
            </a:r>
          </a:p>
          <a:p>
            <a:pPr lvl="0"/>
            <a:r>
              <a:rPr lang="ru-RU" sz="2000" dirty="0">
                <a:latin typeface="Times New Roman" panose="02020603050405020304" pitchFamily="18" charset="0"/>
                <a:cs typeface="Times New Roman" panose="02020603050405020304" pitchFamily="18" charset="0"/>
              </a:rPr>
              <a:t>Технические -1;</a:t>
            </a:r>
          </a:p>
          <a:p>
            <a:pPr lvl="0"/>
            <a:r>
              <a:rPr lang="ru-RU" sz="2000" dirty="0">
                <a:latin typeface="Times New Roman" panose="02020603050405020304" pitchFamily="18" charset="0"/>
                <a:cs typeface="Times New Roman" panose="02020603050405020304" pitchFamily="18" charset="0"/>
              </a:rPr>
              <a:t>Другие - 25</a:t>
            </a:r>
          </a:p>
          <a:p>
            <a:endParaRPr lang="ru-RU" sz="1600"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72949">
            <a:off x="9466833" y="2507219"/>
            <a:ext cx="2484566" cy="1920240"/>
          </a:xfrm>
          <a:prstGeom prst="rect">
            <a:avLst/>
          </a:prstGeom>
          <a:ln>
            <a:noFill/>
          </a:ln>
          <a:effectLst>
            <a:softEdge rad="112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9563">
            <a:off x="8656112" y="4303095"/>
            <a:ext cx="2362196" cy="236219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0160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69628">
            <a:off x="619591" y="2548679"/>
            <a:ext cx="2217746" cy="238385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22549">
            <a:off x="780755" y="4979086"/>
            <a:ext cx="2581390" cy="1862342"/>
          </a:xfrm>
          <a:prstGeom prst="rect">
            <a:avLst/>
          </a:prstGeom>
          <a:ln>
            <a:noFill/>
          </a:ln>
          <a:effectLst>
            <a:softEdge rad="112500"/>
          </a:effectLst>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38048">
            <a:off x="2883039" y="2814341"/>
            <a:ext cx="2038350" cy="2717800"/>
          </a:xfrm>
          <a:prstGeom prst="rect">
            <a:avLst/>
          </a:prstGeom>
          <a:ln>
            <a:noFill/>
          </a:ln>
          <a:effectLst>
            <a:softEdge rad="112500"/>
          </a:effectLst>
        </p:spPr>
      </p:pic>
    </p:spTree>
    <p:extLst>
      <p:ext uri="{BB962C8B-B14F-4D97-AF65-F5344CB8AC3E}">
        <p14:creationId xmlns:p14="http://schemas.microsoft.com/office/powerpoint/2010/main" val="1697274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7" name="Рисунок 6" descr="C:\Users\User\Desktop\скрины кружков\Снимок экрана (210).png"/>
          <p:cNvPicPr/>
          <p:nvPr/>
        </p:nvPicPr>
        <p:blipFill rotWithShape="1">
          <a:blip r:embed="rId5" cstate="print">
            <a:extLst>
              <a:ext uri="{28A0092B-C50C-407E-A947-70E740481C1C}">
                <a14:useLocalDpi xmlns:a14="http://schemas.microsoft.com/office/drawing/2010/main" val="0"/>
              </a:ext>
            </a:extLst>
          </a:blip>
          <a:srcRect l="22770" t="22806" r="21108" b="15336"/>
          <a:stretch/>
        </p:blipFill>
        <p:spPr bwMode="auto">
          <a:xfrm>
            <a:off x="1829150" y="773084"/>
            <a:ext cx="8112872" cy="56389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7991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7" name="Рисунок 6" descr="C:\Users\User\Desktop\скрины кружков\Снимок экрана (211).png"/>
          <p:cNvPicPr/>
          <p:nvPr/>
        </p:nvPicPr>
        <p:blipFill rotWithShape="1">
          <a:blip r:embed="rId5" cstate="print">
            <a:extLst>
              <a:ext uri="{28A0092B-C50C-407E-A947-70E740481C1C}">
                <a14:useLocalDpi xmlns:a14="http://schemas.microsoft.com/office/drawing/2010/main" val="0"/>
              </a:ext>
            </a:extLst>
          </a:blip>
          <a:srcRect l="22608" t="18244" r="21272" b="15051"/>
          <a:stretch/>
        </p:blipFill>
        <p:spPr bwMode="auto">
          <a:xfrm>
            <a:off x="1991492" y="978788"/>
            <a:ext cx="7834152" cy="55965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857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7" name="Рисунок 6" descr="C:\Users\User\Desktop\скрины кружков\Снимок экрана (212).png"/>
          <p:cNvPicPr/>
          <p:nvPr/>
        </p:nvPicPr>
        <p:blipFill rotWithShape="1">
          <a:blip r:embed="rId5" cstate="print">
            <a:extLst>
              <a:ext uri="{28A0092B-C50C-407E-A947-70E740481C1C}">
                <a14:useLocalDpi xmlns:a14="http://schemas.microsoft.com/office/drawing/2010/main" val="0"/>
              </a:ext>
            </a:extLst>
          </a:blip>
          <a:srcRect l="22769" t="18244" r="21257" b="17316"/>
          <a:stretch/>
        </p:blipFill>
        <p:spPr bwMode="auto">
          <a:xfrm>
            <a:off x="1928552" y="1423279"/>
            <a:ext cx="7772401" cy="51437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978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pic>
        <p:nvPicPr>
          <p:cNvPr id="7" name="Рисунок 6" descr="C:\Users\User\Desktop\скрины кружков\Снимок экрана (213).png"/>
          <p:cNvPicPr/>
          <p:nvPr/>
        </p:nvPicPr>
        <p:blipFill rotWithShape="1">
          <a:blip r:embed="rId5" cstate="print">
            <a:extLst>
              <a:ext uri="{28A0092B-C50C-407E-A947-70E740481C1C}">
                <a14:useLocalDpi xmlns:a14="http://schemas.microsoft.com/office/drawing/2010/main" val="0"/>
              </a:ext>
            </a:extLst>
          </a:blip>
          <a:srcRect l="22128" t="20240" r="21269" b="27879"/>
          <a:stretch/>
        </p:blipFill>
        <p:spPr bwMode="auto">
          <a:xfrm>
            <a:off x="1571105" y="1280160"/>
            <a:ext cx="8055033" cy="54614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371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 y="7382"/>
            <a:ext cx="12192000" cy="6858000"/>
          </a:xfrm>
          <a:prstGeom prst="rect">
            <a:avLst/>
          </a:prstGeom>
        </p:spPr>
      </p:pic>
      <p:sp>
        <p:nvSpPr>
          <p:cNvPr id="2" name="Заголовок 1"/>
          <p:cNvSpPr>
            <a:spLocks noGrp="1"/>
          </p:cNvSpPr>
          <p:nvPr>
            <p:ph type="ctrTitle"/>
          </p:nvPr>
        </p:nvSpPr>
        <p:spPr>
          <a:xfrm>
            <a:off x="1524000" y="1072662"/>
            <a:ext cx="9144000" cy="2437301"/>
          </a:xfrm>
        </p:spPr>
        <p:txBody>
          <a:bodyPr anchor="ctr">
            <a:normAutofit/>
          </a:bodyPr>
          <a:lstStyle/>
          <a:p>
            <a:r>
              <a:rPr lang="ru-RU" sz="2800" dirty="0">
                <a:latin typeface="Times New Roman" panose="02020603050405020304" pitchFamily="18" charset="0"/>
                <a:cs typeface="Times New Roman" panose="02020603050405020304" pitchFamily="18" charset="0"/>
              </a:rPr>
              <a:t>В школе </a:t>
            </a:r>
            <a:r>
              <a:rPr lang="ru-RU" sz="2800">
                <a:latin typeface="Times New Roman" panose="02020603050405020304" pitchFamily="18" charset="0"/>
                <a:cs typeface="Times New Roman" panose="02020603050405020304" pitchFamily="18" charset="0"/>
              </a:rPr>
              <a:t>работают </a:t>
            </a:r>
            <a:r>
              <a:rPr lang="ru-RU" sz="280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спортивные секции:</a:t>
            </a:r>
            <a:br>
              <a:rPr lang="ru-RU" sz="2800" dirty="0">
                <a:latin typeface="Times New Roman" panose="02020603050405020304" pitchFamily="18" charset="0"/>
                <a:cs typeface="Times New Roman" panose="02020603050405020304" pitchFamily="18" charset="0"/>
              </a:rPr>
            </a:br>
            <a:endParaRPr lang="ru-RU" sz="2800" b="1" dirty="0">
              <a:solidFill>
                <a:srgbClr val="0070C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6" y="465506"/>
            <a:ext cx="1188371" cy="1313713"/>
          </a:xfrm>
          <a:prstGeom prst="rect">
            <a:avLst/>
          </a:prstGeom>
        </p:spPr>
      </p:pic>
    </p:spTree>
    <p:extLst>
      <p:ext uri="{BB962C8B-B14F-4D97-AF65-F5344CB8AC3E}">
        <p14:creationId xmlns:p14="http://schemas.microsoft.com/office/powerpoint/2010/main" val="546064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TotalTime>
  <Words>185</Words>
  <Application>Microsoft Office PowerPoint</Application>
  <PresentationFormat>Произвольный</PresentationFormat>
  <Paragraphs>54</Paragraphs>
  <Slides>23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23</vt:i4>
      </vt:variant>
    </vt:vector>
  </HeadingPairs>
  <TitlesOfParts>
    <vt:vector size="25" baseType="lpstr">
      <vt:lpstr>Тема Office</vt:lpstr>
      <vt:lpstr>Презентация</vt:lpstr>
      <vt:lpstr>КГУ «Средняя общеобразовательная профильная школа №36 экологической направленности города Павлодара»   «Организация внеурочной занятости» </vt:lpstr>
      <vt:lpstr>Презентация PowerPoint</vt:lpstr>
      <vt:lpstr>В современных условиях уровень общего образования определяется не только общеобразовательной подготовкой, получаемой школьником на уроке, но и возможностью учащихся использовать дополнительное образование.  В школе, на сегодняшний день, созданы условия для развития индивидуальности ребёнка, для занятий учащихся творчеством и спортом во внеурочной деятельности.  Поддержка и развитие детской индивидуальности - одна из задач, стоящих перед педагогическим коллективом школы и успешно решаемая им через организацию внеурочной деятельности, работу кружков, клубов. В школе 1543 учащихся из них: </vt:lpstr>
      <vt:lpstr> Внеурочная деятельность способствует полноценному и всестороннему развитию ребенка. </vt:lpstr>
      <vt:lpstr>Презентация PowerPoint</vt:lpstr>
      <vt:lpstr>Презентация PowerPoint</vt:lpstr>
      <vt:lpstr>Презентация PowerPoint</vt:lpstr>
      <vt:lpstr>Презентация PowerPoint</vt:lpstr>
      <vt:lpstr>В школе работают … спортивные секции: </vt:lpstr>
      <vt:lpstr>Чемпион первой лиги г.Павлодар 2019г</vt:lpstr>
      <vt:lpstr>Ученики играют в городских турнирах</vt:lpstr>
      <vt:lpstr>В школе проходят свои турниры с призами</vt:lpstr>
      <vt:lpstr>Похвальные листы лучшим ученикам</vt:lpstr>
      <vt:lpstr>Первоклассники активно решают шахматные задачи</vt:lpstr>
      <vt:lpstr>Сам участвую в городских турнирах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Dinmuhammed</cp:lastModifiedBy>
  <cp:revision>24</cp:revision>
  <dcterms:created xsi:type="dcterms:W3CDTF">2020-09-02T03:43:10Z</dcterms:created>
  <dcterms:modified xsi:type="dcterms:W3CDTF">2024-02-15T09:09:38Z</dcterms:modified>
</cp:coreProperties>
</file>